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notesMasterIdLst>
    <p:notesMasterId r:id="rId79"/>
  </p:notesMasterIdLst>
  <p:handoutMasterIdLst>
    <p:handoutMasterId r:id="rId80"/>
  </p:handoutMasterIdLst>
  <p:sldIdLst>
    <p:sldId id="597" r:id="rId2"/>
    <p:sldId id="598" r:id="rId3"/>
    <p:sldId id="526" r:id="rId4"/>
    <p:sldId id="599" r:id="rId5"/>
    <p:sldId id="527" r:id="rId6"/>
    <p:sldId id="528" r:id="rId7"/>
    <p:sldId id="529" r:id="rId8"/>
    <p:sldId id="600" r:id="rId9"/>
    <p:sldId id="594" r:id="rId10"/>
    <p:sldId id="601" r:id="rId11"/>
    <p:sldId id="602" r:id="rId12"/>
    <p:sldId id="595" r:id="rId13"/>
    <p:sldId id="603" r:id="rId14"/>
    <p:sldId id="617" r:id="rId15"/>
    <p:sldId id="618" r:id="rId16"/>
    <p:sldId id="604" r:id="rId17"/>
    <p:sldId id="619" r:id="rId18"/>
    <p:sldId id="605" r:id="rId19"/>
    <p:sldId id="533" r:id="rId20"/>
    <p:sldId id="584" r:id="rId21"/>
    <p:sldId id="534" r:id="rId22"/>
    <p:sldId id="633" r:id="rId23"/>
    <p:sldId id="631" r:id="rId24"/>
    <p:sldId id="536" r:id="rId25"/>
    <p:sldId id="585" r:id="rId26"/>
    <p:sldId id="538" r:id="rId27"/>
    <p:sldId id="606" r:id="rId28"/>
    <p:sldId id="554" r:id="rId29"/>
    <p:sldId id="553" r:id="rId30"/>
    <p:sldId id="623" r:id="rId31"/>
    <p:sldId id="622" r:id="rId32"/>
    <p:sldId id="542" r:id="rId33"/>
    <p:sldId id="612" r:id="rId34"/>
    <p:sldId id="613" r:id="rId35"/>
    <p:sldId id="614" r:id="rId36"/>
    <p:sldId id="615" r:id="rId37"/>
    <p:sldId id="616" r:id="rId38"/>
    <p:sldId id="543" r:id="rId39"/>
    <p:sldId id="544" r:id="rId40"/>
    <p:sldId id="546" r:id="rId41"/>
    <p:sldId id="552" r:id="rId42"/>
    <p:sldId id="630" r:id="rId43"/>
    <p:sldId id="607" r:id="rId44"/>
    <p:sldId id="551" r:id="rId45"/>
    <p:sldId id="639" r:id="rId46"/>
    <p:sldId id="634" r:id="rId47"/>
    <p:sldId id="635" r:id="rId48"/>
    <p:sldId id="587" r:id="rId49"/>
    <p:sldId id="588" r:id="rId50"/>
    <p:sldId id="563" r:id="rId51"/>
    <p:sldId id="564" r:id="rId52"/>
    <p:sldId id="624" r:id="rId53"/>
    <p:sldId id="557" r:id="rId54"/>
    <p:sldId id="558" r:id="rId55"/>
    <p:sldId id="625" r:id="rId56"/>
    <p:sldId id="582" r:id="rId57"/>
    <p:sldId id="589" r:id="rId58"/>
    <p:sldId id="591" r:id="rId59"/>
    <p:sldId id="636" r:id="rId60"/>
    <p:sldId id="593" r:id="rId61"/>
    <p:sldId id="608" r:id="rId62"/>
    <p:sldId id="610" r:id="rId63"/>
    <p:sldId id="628" r:id="rId64"/>
    <p:sldId id="629" r:id="rId65"/>
    <p:sldId id="573" r:id="rId66"/>
    <p:sldId id="574" r:id="rId67"/>
    <p:sldId id="611" r:id="rId68"/>
    <p:sldId id="626" r:id="rId69"/>
    <p:sldId id="627" r:id="rId70"/>
    <p:sldId id="609" r:id="rId71"/>
    <p:sldId id="579" r:id="rId72"/>
    <p:sldId id="620" r:id="rId73"/>
    <p:sldId id="638" r:id="rId74"/>
    <p:sldId id="637" r:id="rId75"/>
    <p:sldId id="621" r:id="rId76"/>
    <p:sldId id="578" r:id="rId77"/>
    <p:sldId id="580" r:id="rId78"/>
  </p:sldIdLst>
  <p:sldSz cx="9144000" cy="6858000" type="screen4x3"/>
  <p:notesSz cx="6731000" cy="9856788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02FF"/>
    <a:srgbClr val="B4003C"/>
    <a:srgbClr val="FF6600"/>
    <a:srgbClr val="1C1C1C"/>
    <a:srgbClr val="4D4D4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9" autoAdjust="0"/>
    <p:restoredTop sz="99806" autoAdjust="0"/>
  </p:normalViewPr>
  <p:slideViewPr>
    <p:cSldViewPr>
      <p:cViewPr>
        <p:scale>
          <a:sx n="99" d="100"/>
          <a:sy n="99" d="100"/>
        </p:scale>
        <p:origin x="-1304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804" y="-90"/>
      </p:cViewPr>
      <p:guideLst>
        <p:guide orient="horz" pos="3104"/>
        <p:guide pos="2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225559-FF1F-C242-815E-36662F79BA28}" type="doc">
      <dgm:prSet loTypeId="urn:microsoft.com/office/officeart/2005/8/layout/hierarchy1" loCatId="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fr-FR"/>
        </a:p>
      </dgm:t>
    </dgm:pt>
    <dgm:pt modelId="{3FE0AE77-A347-FD47-80D6-87597A223D3C}">
      <dgm:prSet phldrT="[Texte]"/>
      <dgm:spPr/>
      <dgm:t>
        <a:bodyPr/>
        <a:lstStyle/>
        <a:p>
          <a:r>
            <a:rPr lang="fr-FR" dirty="0" smtClean="0"/>
            <a:t>index</a:t>
          </a:r>
          <a:endParaRPr lang="fr-FR" dirty="0"/>
        </a:p>
      </dgm:t>
    </dgm:pt>
    <dgm:pt modelId="{9CC4EBF5-7E2D-6B4F-B36F-6B885DC85EA8}" type="parTrans" cxnId="{9F7F0A68-6DD3-2843-9979-21FDA08721E4}">
      <dgm:prSet/>
      <dgm:spPr/>
      <dgm:t>
        <a:bodyPr/>
        <a:lstStyle/>
        <a:p>
          <a:endParaRPr lang="fr-FR"/>
        </a:p>
      </dgm:t>
    </dgm:pt>
    <dgm:pt modelId="{D7B1567D-C770-8242-85F5-A0D65548E08B}" type="sibTrans" cxnId="{9F7F0A68-6DD3-2843-9979-21FDA08721E4}">
      <dgm:prSet/>
      <dgm:spPr/>
      <dgm:t>
        <a:bodyPr/>
        <a:lstStyle/>
        <a:p>
          <a:endParaRPr lang="fr-FR"/>
        </a:p>
      </dgm:t>
    </dgm:pt>
    <dgm:pt modelId="{C7A550E8-158D-094B-A6CE-769C35649DDB}">
      <dgm:prSet phldrT="[Texte]"/>
      <dgm:spPr/>
      <dgm:t>
        <a:bodyPr/>
        <a:lstStyle/>
        <a:p>
          <a:r>
            <a:rPr lang="fr-FR" dirty="0" smtClean="0"/>
            <a:t>A</a:t>
          </a:r>
          <a:endParaRPr lang="fr-FR" dirty="0"/>
        </a:p>
      </dgm:t>
    </dgm:pt>
    <dgm:pt modelId="{1DC609CC-11FB-EF4F-AFCF-FF8281029F04}" type="parTrans" cxnId="{35CC8F04-9B89-8F47-92F9-38D5FB2BAB42}">
      <dgm:prSet/>
      <dgm:spPr/>
      <dgm:t>
        <a:bodyPr/>
        <a:lstStyle/>
        <a:p>
          <a:endParaRPr lang="fr-FR"/>
        </a:p>
      </dgm:t>
    </dgm:pt>
    <dgm:pt modelId="{E436BE05-54FB-6E4B-9CB4-AD21C0AB639E}" type="sibTrans" cxnId="{35CC8F04-9B89-8F47-92F9-38D5FB2BAB42}">
      <dgm:prSet/>
      <dgm:spPr/>
      <dgm:t>
        <a:bodyPr/>
        <a:lstStyle/>
        <a:p>
          <a:endParaRPr lang="fr-FR"/>
        </a:p>
      </dgm:t>
    </dgm:pt>
    <dgm:pt modelId="{A21E887D-DCD2-9D4F-8008-F71C009BA692}">
      <dgm:prSet phldrT="[Texte]"/>
      <dgm:spPr/>
      <dgm:t>
        <a:bodyPr/>
        <a:lstStyle/>
        <a:p>
          <a:r>
            <a:rPr lang="fr-FR" dirty="0" smtClean="0"/>
            <a:t>C</a:t>
          </a:r>
          <a:endParaRPr lang="fr-FR" dirty="0"/>
        </a:p>
      </dgm:t>
    </dgm:pt>
    <dgm:pt modelId="{F47658C9-BB8C-9449-990B-0925A7007C55}" type="parTrans" cxnId="{CD95F0BF-3472-B34E-8BAF-38B54B113B31}">
      <dgm:prSet/>
      <dgm:spPr/>
      <dgm:t>
        <a:bodyPr/>
        <a:lstStyle/>
        <a:p>
          <a:endParaRPr lang="fr-FR"/>
        </a:p>
      </dgm:t>
    </dgm:pt>
    <dgm:pt modelId="{03FC0230-04C5-BE4E-9BA5-484D6D9A8427}" type="sibTrans" cxnId="{CD95F0BF-3472-B34E-8BAF-38B54B113B31}">
      <dgm:prSet/>
      <dgm:spPr/>
      <dgm:t>
        <a:bodyPr/>
        <a:lstStyle/>
        <a:p>
          <a:endParaRPr lang="fr-FR"/>
        </a:p>
      </dgm:t>
    </dgm:pt>
    <dgm:pt modelId="{0A8CB1E3-DD94-2543-9E2C-458BBB7FBFE6}">
      <dgm:prSet phldrT="[Texte]"/>
      <dgm:spPr/>
      <dgm:t>
        <a:bodyPr/>
        <a:lstStyle/>
        <a:p>
          <a:r>
            <a:rPr lang="fr-FR" dirty="0" smtClean="0"/>
            <a:t>G</a:t>
          </a:r>
          <a:endParaRPr lang="fr-FR" dirty="0"/>
        </a:p>
      </dgm:t>
    </dgm:pt>
    <dgm:pt modelId="{156F512D-483D-F64B-8C9E-676587EF67AA}" type="parTrans" cxnId="{863AFABA-D12E-1349-8450-C74757B91D05}">
      <dgm:prSet/>
      <dgm:spPr/>
      <dgm:t>
        <a:bodyPr/>
        <a:lstStyle/>
        <a:p>
          <a:endParaRPr lang="fr-FR"/>
        </a:p>
      </dgm:t>
    </dgm:pt>
    <dgm:pt modelId="{37634566-103E-2447-9755-BFEDF6473B0E}" type="sibTrans" cxnId="{863AFABA-D12E-1349-8450-C74757B91D05}">
      <dgm:prSet/>
      <dgm:spPr/>
      <dgm:t>
        <a:bodyPr/>
        <a:lstStyle/>
        <a:p>
          <a:endParaRPr lang="fr-FR"/>
        </a:p>
      </dgm:t>
    </dgm:pt>
    <dgm:pt modelId="{53209FE3-AFAA-EF4F-B184-B12D91A88A5A}">
      <dgm:prSet phldrT="[Texte]"/>
      <dgm:spPr/>
      <dgm:t>
        <a:bodyPr/>
        <a:lstStyle/>
        <a:p>
          <a:r>
            <a:rPr lang="fr-FR" dirty="0" smtClean="0"/>
            <a:t>A</a:t>
          </a:r>
          <a:endParaRPr lang="fr-FR" dirty="0"/>
        </a:p>
      </dgm:t>
    </dgm:pt>
    <dgm:pt modelId="{2A2E24EA-31AB-7249-A6B8-9381AAF14DE1}" type="parTrans" cxnId="{1D22857C-5B96-AB4C-9E42-FC1DA1BB316C}">
      <dgm:prSet/>
      <dgm:spPr/>
      <dgm:t>
        <a:bodyPr/>
        <a:lstStyle/>
        <a:p>
          <a:endParaRPr lang="fr-FR"/>
        </a:p>
      </dgm:t>
    </dgm:pt>
    <dgm:pt modelId="{E611E4DD-2887-9E42-8023-8C92B68DFC8E}" type="sibTrans" cxnId="{1D22857C-5B96-AB4C-9E42-FC1DA1BB316C}">
      <dgm:prSet/>
      <dgm:spPr/>
      <dgm:t>
        <a:bodyPr/>
        <a:lstStyle/>
        <a:p>
          <a:endParaRPr lang="fr-FR"/>
        </a:p>
      </dgm:t>
    </dgm:pt>
    <dgm:pt modelId="{53474E1B-416A-1E41-903B-7207BD67000C}">
      <dgm:prSet phldrT="[Texte]"/>
      <dgm:spPr/>
      <dgm:t>
        <a:bodyPr/>
        <a:lstStyle/>
        <a:p>
          <a:r>
            <a:rPr lang="fr-FR" dirty="0" smtClean="0"/>
            <a:t>G</a:t>
          </a:r>
          <a:endParaRPr lang="fr-FR" dirty="0"/>
        </a:p>
      </dgm:t>
    </dgm:pt>
    <dgm:pt modelId="{6FA5B153-0A2E-BC42-8879-9F1EC8F368F8}" type="parTrans" cxnId="{6E43EBB8-9C3D-124D-A913-5A097AD7ECCA}">
      <dgm:prSet/>
      <dgm:spPr/>
      <dgm:t>
        <a:bodyPr/>
        <a:lstStyle/>
        <a:p>
          <a:endParaRPr lang="fr-FR"/>
        </a:p>
      </dgm:t>
    </dgm:pt>
    <dgm:pt modelId="{7B1A9468-B3AF-4543-8914-4A2D568E5545}" type="sibTrans" cxnId="{6E43EBB8-9C3D-124D-A913-5A097AD7ECCA}">
      <dgm:prSet/>
      <dgm:spPr/>
      <dgm:t>
        <a:bodyPr/>
        <a:lstStyle/>
        <a:p>
          <a:endParaRPr lang="fr-FR"/>
        </a:p>
      </dgm:t>
    </dgm:pt>
    <dgm:pt modelId="{1FC3004F-00A4-DD4B-89A3-2C12AEDF0C85}">
      <dgm:prSet phldrT="[Texte]"/>
      <dgm:spPr/>
      <dgm:t>
        <a:bodyPr/>
        <a:lstStyle/>
        <a:p>
          <a:r>
            <a:rPr lang="fr-FR" dirty="0" smtClean="0"/>
            <a:t>C </a:t>
          </a:r>
          <a:endParaRPr lang="fr-FR" dirty="0"/>
        </a:p>
      </dgm:t>
    </dgm:pt>
    <dgm:pt modelId="{16A63C7B-CD60-D94A-88C3-200C3F67AAC1}" type="parTrans" cxnId="{0DC4D57E-F5A7-304A-ACB6-83FC4FAF731B}">
      <dgm:prSet/>
      <dgm:spPr/>
      <dgm:t>
        <a:bodyPr/>
        <a:lstStyle/>
        <a:p>
          <a:endParaRPr lang="fr-FR"/>
        </a:p>
      </dgm:t>
    </dgm:pt>
    <dgm:pt modelId="{A2E4AE0B-7FD1-344B-94B9-6F61A2E72FB9}" type="sibTrans" cxnId="{0DC4D57E-F5A7-304A-ACB6-83FC4FAF731B}">
      <dgm:prSet/>
      <dgm:spPr/>
      <dgm:t>
        <a:bodyPr/>
        <a:lstStyle/>
        <a:p>
          <a:endParaRPr lang="fr-FR"/>
        </a:p>
      </dgm:t>
    </dgm:pt>
    <dgm:pt modelId="{D5A3D550-25C8-B348-B2A5-E29CC8A9294D}">
      <dgm:prSet phldrT="[Texte]"/>
      <dgm:spPr/>
      <dgm:t>
        <a:bodyPr/>
        <a:lstStyle/>
        <a:p>
          <a:r>
            <a:rPr lang="fr-FR" dirty="0" smtClean="0"/>
            <a:t>C 2,7</a:t>
          </a:r>
          <a:endParaRPr lang="fr-FR" dirty="0"/>
        </a:p>
      </dgm:t>
    </dgm:pt>
    <dgm:pt modelId="{48273B21-C165-C748-BE90-38E94CEA8751}" type="parTrans" cxnId="{8A3334B1-4D3A-3746-8656-CDBAB0E28084}">
      <dgm:prSet/>
      <dgm:spPr/>
      <dgm:t>
        <a:bodyPr/>
        <a:lstStyle/>
        <a:p>
          <a:endParaRPr lang="fr-FR"/>
        </a:p>
      </dgm:t>
    </dgm:pt>
    <dgm:pt modelId="{EF84F2E7-CC48-1647-AE5D-773561D60B27}" type="sibTrans" cxnId="{8A3334B1-4D3A-3746-8656-CDBAB0E28084}">
      <dgm:prSet/>
      <dgm:spPr/>
      <dgm:t>
        <a:bodyPr/>
        <a:lstStyle/>
        <a:p>
          <a:endParaRPr lang="fr-FR"/>
        </a:p>
      </dgm:t>
    </dgm:pt>
    <dgm:pt modelId="{50578704-9269-2B40-86C1-456A664E7DF3}">
      <dgm:prSet phldrT="[Texte]"/>
      <dgm:spPr/>
      <dgm:t>
        <a:bodyPr/>
        <a:lstStyle/>
        <a:p>
          <a:r>
            <a:rPr lang="fr-FR" dirty="0" smtClean="0"/>
            <a:t>G 4</a:t>
          </a:r>
          <a:endParaRPr lang="fr-FR" dirty="0"/>
        </a:p>
      </dgm:t>
    </dgm:pt>
    <dgm:pt modelId="{23BEFA53-90B8-B546-A5B4-CCBD1639993B}" type="parTrans" cxnId="{EFCB8786-0229-A64E-B722-62D7A97517CE}">
      <dgm:prSet/>
      <dgm:spPr/>
      <dgm:t>
        <a:bodyPr/>
        <a:lstStyle/>
        <a:p>
          <a:endParaRPr lang="fr-FR"/>
        </a:p>
      </dgm:t>
    </dgm:pt>
    <dgm:pt modelId="{EFD21874-D2C8-A44D-B62D-B2B851CDD6E3}" type="sibTrans" cxnId="{EFCB8786-0229-A64E-B722-62D7A97517CE}">
      <dgm:prSet/>
      <dgm:spPr/>
      <dgm:t>
        <a:bodyPr/>
        <a:lstStyle/>
        <a:p>
          <a:endParaRPr lang="fr-FR"/>
        </a:p>
      </dgm:t>
    </dgm:pt>
    <dgm:pt modelId="{F77A2866-D233-9546-8E78-694152E1E5DA}">
      <dgm:prSet phldrT="[Texte]"/>
      <dgm:spPr/>
      <dgm:t>
        <a:bodyPr/>
        <a:lstStyle/>
        <a:p>
          <a:r>
            <a:rPr lang="fr-FR" dirty="0" smtClean="0"/>
            <a:t>A 3,8</a:t>
          </a:r>
          <a:endParaRPr lang="fr-FR" dirty="0"/>
        </a:p>
      </dgm:t>
    </dgm:pt>
    <dgm:pt modelId="{28A87290-91F7-9346-A653-3D57FD312A84}" type="parTrans" cxnId="{D3B19B17-7182-0F47-9F8C-DDB209174774}">
      <dgm:prSet/>
      <dgm:spPr/>
      <dgm:t>
        <a:bodyPr/>
        <a:lstStyle/>
        <a:p>
          <a:endParaRPr lang="fr-FR"/>
        </a:p>
      </dgm:t>
    </dgm:pt>
    <dgm:pt modelId="{57844DF0-DB09-BF42-AC9D-F65E4B08C5EF}" type="sibTrans" cxnId="{D3B19B17-7182-0F47-9F8C-DDB209174774}">
      <dgm:prSet/>
      <dgm:spPr/>
      <dgm:t>
        <a:bodyPr/>
        <a:lstStyle/>
        <a:p>
          <a:endParaRPr lang="fr-FR"/>
        </a:p>
      </dgm:t>
    </dgm:pt>
    <dgm:pt modelId="{E38A313C-FF66-1D4E-BEF4-DBB2F5B39BEA}">
      <dgm:prSet phldrT="[Texte]"/>
      <dgm:spPr/>
      <dgm:t>
        <a:bodyPr/>
        <a:lstStyle/>
        <a:p>
          <a:r>
            <a:rPr lang="fr-FR" dirty="0" smtClean="0"/>
            <a:t>C 5</a:t>
          </a:r>
          <a:endParaRPr lang="fr-FR" dirty="0"/>
        </a:p>
      </dgm:t>
    </dgm:pt>
    <dgm:pt modelId="{A4E43DD4-FEC7-B446-9310-61E78E8E4E1E}" type="parTrans" cxnId="{68825154-0F9E-5B4E-8514-2738F5029C65}">
      <dgm:prSet/>
      <dgm:spPr/>
      <dgm:t>
        <a:bodyPr/>
        <a:lstStyle/>
        <a:p>
          <a:endParaRPr lang="fr-FR"/>
        </a:p>
      </dgm:t>
    </dgm:pt>
    <dgm:pt modelId="{49765A69-877F-3740-ACC4-7E13EAAC6BD1}" type="sibTrans" cxnId="{68825154-0F9E-5B4E-8514-2738F5029C65}">
      <dgm:prSet/>
      <dgm:spPr/>
      <dgm:t>
        <a:bodyPr/>
        <a:lstStyle/>
        <a:p>
          <a:endParaRPr lang="fr-FR"/>
        </a:p>
      </dgm:t>
    </dgm:pt>
    <dgm:pt modelId="{7B9C8404-D6EF-F04F-84D4-B7262A0A34F6}">
      <dgm:prSet phldrT="[Texte]"/>
      <dgm:spPr/>
      <dgm:t>
        <a:bodyPr/>
        <a:lstStyle/>
        <a:p>
          <a:r>
            <a:rPr lang="fr-FR" dirty="0" smtClean="0"/>
            <a:t>C</a:t>
          </a:r>
          <a:endParaRPr lang="fr-FR" dirty="0"/>
        </a:p>
      </dgm:t>
    </dgm:pt>
    <dgm:pt modelId="{A27ACBE0-37C0-1A4A-AA0A-B29EE8AB198C}" type="parTrans" cxnId="{357C2D57-CB1B-1F4C-978C-05AFECFC0DF9}">
      <dgm:prSet/>
      <dgm:spPr/>
      <dgm:t>
        <a:bodyPr/>
        <a:lstStyle/>
        <a:p>
          <a:endParaRPr lang="fr-FR"/>
        </a:p>
      </dgm:t>
    </dgm:pt>
    <dgm:pt modelId="{DFE468A9-8A26-4D4A-BA06-78CFC03A8236}" type="sibTrans" cxnId="{357C2D57-CB1B-1F4C-978C-05AFECFC0DF9}">
      <dgm:prSet/>
      <dgm:spPr/>
      <dgm:t>
        <a:bodyPr/>
        <a:lstStyle/>
        <a:p>
          <a:endParaRPr lang="fr-FR"/>
        </a:p>
      </dgm:t>
    </dgm:pt>
    <dgm:pt modelId="{BC8E5D81-BD4F-C146-BCB7-0DAD928AEDF5}">
      <dgm:prSet phldrT="[Texte]"/>
      <dgm:spPr/>
      <dgm:t>
        <a:bodyPr/>
        <a:lstStyle/>
        <a:p>
          <a:r>
            <a:rPr lang="fr-FR" dirty="0" smtClean="0"/>
            <a:t>A 1,6</a:t>
          </a:r>
          <a:endParaRPr lang="fr-FR" dirty="0"/>
        </a:p>
      </dgm:t>
    </dgm:pt>
    <dgm:pt modelId="{6391D64C-AFC3-324D-8423-C7ADAB5C796A}" type="parTrans" cxnId="{BB52926B-EA16-254E-98C6-18616CB2D839}">
      <dgm:prSet/>
      <dgm:spPr/>
      <dgm:t>
        <a:bodyPr/>
        <a:lstStyle/>
        <a:p>
          <a:endParaRPr lang="fr-FR"/>
        </a:p>
      </dgm:t>
    </dgm:pt>
    <dgm:pt modelId="{D4BF7E34-1951-BE45-9A7E-C75A9F34C835}" type="sibTrans" cxnId="{BB52926B-EA16-254E-98C6-18616CB2D839}">
      <dgm:prSet/>
      <dgm:spPr/>
      <dgm:t>
        <a:bodyPr/>
        <a:lstStyle/>
        <a:p>
          <a:endParaRPr lang="fr-FR"/>
        </a:p>
      </dgm:t>
    </dgm:pt>
    <dgm:pt modelId="{992C5EE3-1622-224E-A694-89F349245FD3}" type="pres">
      <dgm:prSet presAssocID="{0D225559-FF1F-C242-815E-36662F79BA2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F861E5C1-A657-CB47-B734-B4F60C6E70A0}" type="pres">
      <dgm:prSet presAssocID="{3FE0AE77-A347-FD47-80D6-87597A223D3C}" presName="hierRoot1" presStyleCnt="0"/>
      <dgm:spPr/>
      <dgm:t>
        <a:bodyPr/>
        <a:lstStyle/>
        <a:p>
          <a:endParaRPr lang="fr-FR"/>
        </a:p>
      </dgm:t>
    </dgm:pt>
    <dgm:pt modelId="{C2E9DA8E-3B7D-CD4C-9110-E406DE21EDE4}" type="pres">
      <dgm:prSet presAssocID="{3FE0AE77-A347-FD47-80D6-87597A223D3C}" presName="composite" presStyleCnt="0"/>
      <dgm:spPr/>
      <dgm:t>
        <a:bodyPr/>
        <a:lstStyle/>
        <a:p>
          <a:endParaRPr lang="fr-FR"/>
        </a:p>
      </dgm:t>
    </dgm:pt>
    <dgm:pt modelId="{572CF8A2-C659-9045-8B22-277A15D5DBC0}" type="pres">
      <dgm:prSet presAssocID="{3FE0AE77-A347-FD47-80D6-87597A223D3C}" presName="background" presStyleLbl="node0" presStyleIdx="0" presStyleCnt="1"/>
      <dgm:spPr/>
      <dgm:t>
        <a:bodyPr/>
        <a:lstStyle/>
        <a:p>
          <a:endParaRPr lang="fr-FR"/>
        </a:p>
      </dgm:t>
    </dgm:pt>
    <dgm:pt modelId="{D6815A4F-0A0C-1C4D-B9B9-11F4A71F4D08}" type="pres">
      <dgm:prSet presAssocID="{3FE0AE77-A347-FD47-80D6-87597A223D3C}" presName="text" presStyleLbl="fgAcc0" presStyleIdx="0" presStyleCnt="1" custFlipVert="0" custScaleY="4429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EBCC286-3E61-544F-9695-AA0363D15838}" type="pres">
      <dgm:prSet presAssocID="{3FE0AE77-A347-FD47-80D6-87597A223D3C}" presName="hierChild2" presStyleCnt="0"/>
      <dgm:spPr/>
      <dgm:t>
        <a:bodyPr/>
        <a:lstStyle/>
        <a:p>
          <a:endParaRPr lang="fr-FR"/>
        </a:p>
      </dgm:t>
    </dgm:pt>
    <dgm:pt modelId="{FA342EC4-973C-624B-8B6E-DD89F1E0FF9D}" type="pres">
      <dgm:prSet presAssocID="{1DC609CC-11FB-EF4F-AFCF-FF8281029F04}" presName="Name10" presStyleLbl="parChTrans1D2" presStyleIdx="0" presStyleCnt="3"/>
      <dgm:spPr/>
      <dgm:t>
        <a:bodyPr/>
        <a:lstStyle/>
        <a:p>
          <a:endParaRPr lang="fr-FR"/>
        </a:p>
      </dgm:t>
    </dgm:pt>
    <dgm:pt modelId="{D3BFA67F-F49F-7E47-9963-A8C8D7E88DCA}" type="pres">
      <dgm:prSet presAssocID="{C7A550E8-158D-094B-A6CE-769C35649DDB}" presName="hierRoot2" presStyleCnt="0"/>
      <dgm:spPr/>
      <dgm:t>
        <a:bodyPr/>
        <a:lstStyle/>
        <a:p>
          <a:endParaRPr lang="fr-FR"/>
        </a:p>
      </dgm:t>
    </dgm:pt>
    <dgm:pt modelId="{95A57323-69D8-9344-AA3D-FF9A45112D19}" type="pres">
      <dgm:prSet presAssocID="{C7A550E8-158D-094B-A6CE-769C35649DDB}" presName="composite2" presStyleCnt="0"/>
      <dgm:spPr/>
      <dgm:t>
        <a:bodyPr/>
        <a:lstStyle/>
        <a:p>
          <a:endParaRPr lang="fr-FR"/>
        </a:p>
      </dgm:t>
    </dgm:pt>
    <dgm:pt modelId="{1E268131-711A-C841-B1E3-255A1290E5A9}" type="pres">
      <dgm:prSet presAssocID="{C7A550E8-158D-094B-A6CE-769C35649DDB}" presName="background2" presStyleLbl="node2" presStyleIdx="0" presStyleCnt="3"/>
      <dgm:spPr/>
      <dgm:t>
        <a:bodyPr/>
        <a:lstStyle/>
        <a:p>
          <a:endParaRPr lang="fr-FR"/>
        </a:p>
      </dgm:t>
    </dgm:pt>
    <dgm:pt modelId="{058FEDD9-75C2-8144-9093-2450A0162E13}" type="pres">
      <dgm:prSet presAssocID="{C7A550E8-158D-094B-A6CE-769C35649DDB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3054466-FBD2-6A45-94DD-E7AEC26066FE}" type="pres">
      <dgm:prSet presAssocID="{C7A550E8-158D-094B-A6CE-769C35649DDB}" presName="hierChild3" presStyleCnt="0"/>
      <dgm:spPr/>
      <dgm:t>
        <a:bodyPr/>
        <a:lstStyle/>
        <a:p>
          <a:endParaRPr lang="fr-FR"/>
        </a:p>
      </dgm:t>
    </dgm:pt>
    <dgm:pt modelId="{D151F859-1838-9249-84F2-6C83AB926D67}" type="pres">
      <dgm:prSet presAssocID="{F47658C9-BB8C-9449-990B-0925A7007C55}" presName="Name17" presStyleLbl="parChTrans1D3" presStyleIdx="0" presStyleCnt="4"/>
      <dgm:spPr/>
      <dgm:t>
        <a:bodyPr/>
        <a:lstStyle/>
        <a:p>
          <a:endParaRPr lang="fr-FR"/>
        </a:p>
      </dgm:t>
    </dgm:pt>
    <dgm:pt modelId="{AD731E10-A04E-FD4A-8A0F-AFCA96F34987}" type="pres">
      <dgm:prSet presAssocID="{A21E887D-DCD2-9D4F-8008-F71C009BA692}" presName="hierRoot3" presStyleCnt="0"/>
      <dgm:spPr/>
      <dgm:t>
        <a:bodyPr/>
        <a:lstStyle/>
        <a:p>
          <a:endParaRPr lang="fr-FR"/>
        </a:p>
      </dgm:t>
    </dgm:pt>
    <dgm:pt modelId="{B08A196A-7F7A-C844-AF54-15E0C665DAF4}" type="pres">
      <dgm:prSet presAssocID="{A21E887D-DCD2-9D4F-8008-F71C009BA692}" presName="composite3" presStyleCnt="0"/>
      <dgm:spPr/>
      <dgm:t>
        <a:bodyPr/>
        <a:lstStyle/>
        <a:p>
          <a:endParaRPr lang="fr-FR"/>
        </a:p>
      </dgm:t>
    </dgm:pt>
    <dgm:pt modelId="{71836653-FEE5-2044-BE94-E6DF067EE32B}" type="pres">
      <dgm:prSet presAssocID="{A21E887D-DCD2-9D4F-8008-F71C009BA692}" presName="background3" presStyleLbl="node3" presStyleIdx="0" presStyleCnt="4"/>
      <dgm:spPr/>
      <dgm:t>
        <a:bodyPr/>
        <a:lstStyle/>
        <a:p>
          <a:endParaRPr lang="fr-FR"/>
        </a:p>
      </dgm:t>
    </dgm:pt>
    <dgm:pt modelId="{09F0419C-2A2C-7E45-AE7D-705C0C78D5DA}" type="pres">
      <dgm:prSet presAssocID="{A21E887D-DCD2-9D4F-8008-F71C009BA692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4650195-6152-0746-B94D-4E95BBE7A601}" type="pres">
      <dgm:prSet presAssocID="{A21E887D-DCD2-9D4F-8008-F71C009BA692}" presName="hierChild4" presStyleCnt="0"/>
      <dgm:spPr/>
      <dgm:t>
        <a:bodyPr/>
        <a:lstStyle/>
        <a:p>
          <a:endParaRPr lang="fr-FR"/>
        </a:p>
      </dgm:t>
    </dgm:pt>
    <dgm:pt modelId="{9A1E996E-7790-F64A-968D-9688D3A4C9E7}" type="pres">
      <dgm:prSet presAssocID="{28A87290-91F7-9346-A653-3D57FD312A84}" presName="Name23" presStyleLbl="parChTrans1D4" presStyleIdx="0" presStyleCnt="5"/>
      <dgm:spPr/>
      <dgm:t>
        <a:bodyPr/>
        <a:lstStyle/>
        <a:p>
          <a:endParaRPr lang="fr-FR"/>
        </a:p>
      </dgm:t>
    </dgm:pt>
    <dgm:pt modelId="{2A3F7597-4D51-2B48-926E-72A761745730}" type="pres">
      <dgm:prSet presAssocID="{F77A2866-D233-9546-8E78-694152E1E5DA}" presName="hierRoot4" presStyleCnt="0"/>
      <dgm:spPr/>
      <dgm:t>
        <a:bodyPr/>
        <a:lstStyle/>
        <a:p>
          <a:endParaRPr lang="fr-FR"/>
        </a:p>
      </dgm:t>
    </dgm:pt>
    <dgm:pt modelId="{822BCF7F-F1B9-A64B-BFE6-90257F3F6663}" type="pres">
      <dgm:prSet presAssocID="{F77A2866-D233-9546-8E78-694152E1E5DA}" presName="composite4" presStyleCnt="0"/>
      <dgm:spPr/>
      <dgm:t>
        <a:bodyPr/>
        <a:lstStyle/>
        <a:p>
          <a:endParaRPr lang="fr-FR"/>
        </a:p>
      </dgm:t>
    </dgm:pt>
    <dgm:pt modelId="{9A1F2319-B18D-F640-8895-FD7F355DCF96}" type="pres">
      <dgm:prSet presAssocID="{F77A2866-D233-9546-8E78-694152E1E5DA}" presName="background4" presStyleLbl="node4" presStyleIdx="0" presStyleCnt="5"/>
      <dgm:spPr/>
      <dgm:t>
        <a:bodyPr/>
        <a:lstStyle/>
        <a:p>
          <a:endParaRPr lang="fr-FR"/>
        </a:p>
      </dgm:t>
    </dgm:pt>
    <dgm:pt modelId="{6F1D02D1-984C-6A4D-8F45-452A92B2A86B}" type="pres">
      <dgm:prSet presAssocID="{F77A2866-D233-9546-8E78-694152E1E5DA}" presName="text4" presStyleLbl="fgAcc4" presStyleIdx="0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A8C6EED-7B27-FB4A-9240-C2C9FF9112D3}" type="pres">
      <dgm:prSet presAssocID="{F77A2866-D233-9546-8E78-694152E1E5DA}" presName="hierChild5" presStyleCnt="0"/>
      <dgm:spPr/>
      <dgm:t>
        <a:bodyPr/>
        <a:lstStyle/>
        <a:p>
          <a:endParaRPr lang="fr-FR"/>
        </a:p>
      </dgm:t>
    </dgm:pt>
    <dgm:pt modelId="{E95601B8-9CA4-714E-9987-43AE67168BE3}" type="pres">
      <dgm:prSet presAssocID="{156F512D-483D-F64B-8C9E-676587EF67AA}" presName="Name17" presStyleLbl="parChTrans1D3" presStyleIdx="1" presStyleCnt="4"/>
      <dgm:spPr/>
      <dgm:t>
        <a:bodyPr/>
        <a:lstStyle/>
        <a:p>
          <a:endParaRPr lang="fr-FR"/>
        </a:p>
      </dgm:t>
    </dgm:pt>
    <dgm:pt modelId="{32D9D65B-2892-5046-B2C7-15C794280283}" type="pres">
      <dgm:prSet presAssocID="{0A8CB1E3-DD94-2543-9E2C-458BBB7FBFE6}" presName="hierRoot3" presStyleCnt="0"/>
      <dgm:spPr/>
      <dgm:t>
        <a:bodyPr/>
        <a:lstStyle/>
        <a:p>
          <a:endParaRPr lang="fr-FR"/>
        </a:p>
      </dgm:t>
    </dgm:pt>
    <dgm:pt modelId="{AABD259C-5C9A-EB45-A2A6-238CF2D1F705}" type="pres">
      <dgm:prSet presAssocID="{0A8CB1E3-DD94-2543-9E2C-458BBB7FBFE6}" presName="composite3" presStyleCnt="0"/>
      <dgm:spPr/>
      <dgm:t>
        <a:bodyPr/>
        <a:lstStyle/>
        <a:p>
          <a:endParaRPr lang="fr-FR"/>
        </a:p>
      </dgm:t>
    </dgm:pt>
    <dgm:pt modelId="{6E908BC6-71D9-2F44-8C21-56D7296462F6}" type="pres">
      <dgm:prSet presAssocID="{0A8CB1E3-DD94-2543-9E2C-458BBB7FBFE6}" presName="background3" presStyleLbl="node3" presStyleIdx="1" presStyleCnt="4"/>
      <dgm:spPr/>
      <dgm:t>
        <a:bodyPr/>
        <a:lstStyle/>
        <a:p>
          <a:endParaRPr lang="fr-FR"/>
        </a:p>
      </dgm:t>
    </dgm:pt>
    <dgm:pt modelId="{05D12998-F912-F141-9E33-B72CE765BFC1}" type="pres">
      <dgm:prSet presAssocID="{0A8CB1E3-DD94-2543-9E2C-458BBB7FBFE6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D7C1176-FBA8-6B4E-99B2-A8FB41D9455C}" type="pres">
      <dgm:prSet presAssocID="{0A8CB1E3-DD94-2543-9E2C-458BBB7FBFE6}" presName="hierChild4" presStyleCnt="0"/>
      <dgm:spPr/>
      <dgm:t>
        <a:bodyPr/>
        <a:lstStyle/>
        <a:p>
          <a:endParaRPr lang="fr-FR"/>
        </a:p>
      </dgm:t>
    </dgm:pt>
    <dgm:pt modelId="{6121F288-F6DE-3649-ABD1-E498B82A352A}" type="pres">
      <dgm:prSet presAssocID="{A4E43DD4-FEC7-B446-9310-61E78E8E4E1E}" presName="Name23" presStyleLbl="parChTrans1D4" presStyleIdx="1" presStyleCnt="5"/>
      <dgm:spPr/>
      <dgm:t>
        <a:bodyPr/>
        <a:lstStyle/>
        <a:p>
          <a:endParaRPr lang="fr-FR"/>
        </a:p>
      </dgm:t>
    </dgm:pt>
    <dgm:pt modelId="{07ED798D-279B-2448-9FFC-C6EDFBF98400}" type="pres">
      <dgm:prSet presAssocID="{E38A313C-FF66-1D4E-BEF4-DBB2F5B39BEA}" presName="hierRoot4" presStyleCnt="0"/>
      <dgm:spPr/>
      <dgm:t>
        <a:bodyPr/>
        <a:lstStyle/>
        <a:p>
          <a:endParaRPr lang="fr-FR"/>
        </a:p>
      </dgm:t>
    </dgm:pt>
    <dgm:pt modelId="{6BCF348B-091B-3A4A-8DD3-7EB252E51181}" type="pres">
      <dgm:prSet presAssocID="{E38A313C-FF66-1D4E-BEF4-DBB2F5B39BEA}" presName="composite4" presStyleCnt="0"/>
      <dgm:spPr/>
      <dgm:t>
        <a:bodyPr/>
        <a:lstStyle/>
        <a:p>
          <a:endParaRPr lang="fr-FR"/>
        </a:p>
      </dgm:t>
    </dgm:pt>
    <dgm:pt modelId="{67D9E86C-9511-0F47-B031-8940C688F00E}" type="pres">
      <dgm:prSet presAssocID="{E38A313C-FF66-1D4E-BEF4-DBB2F5B39BEA}" presName="background4" presStyleLbl="node4" presStyleIdx="1" presStyleCnt="5"/>
      <dgm:spPr/>
      <dgm:t>
        <a:bodyPr/>
        <a:lstStyle/>
        <a:p>
          <a:endParaRPr lang="fr-FR"/>
        </a:p>
      </dgm:t>
    </dgm:pt>
    <dgm:pt modelId="{56B93DFF-70FD-584B-9138-7C59075C0D68}" type="pres">
      <dgm:prSet presAssocID="{E38A313C-FF66-1D4E-BEF4-DBB2F5B39BEA}" presName="text4" presStyleLbl="fgAcc4" presStyleIdx="1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13DF538-8A7A-274C-9A78-A26C68CD7F93}" type="pres">
      <dgm:prSet presAssocID="{E38A313C-FF66-1D4E-BEF4-DBB2F5B39BEA}" presName="hierChild5" presStyleCnt="0"/>
      <dgm:spPr/>
      <dgm:t>
        <a:bodyPr/>
        <a:lstStyle/>
        <a:p>
          <a:endParaRPr lang="fr-FR"/>
        </a:p>
      </dgm:t>
    </dgm:pt>
    <dgm:pt modelId="{1718CDD9-CD2D-7C4F-A922-B6C855CA25CB}" type="pres">
      <dgm:prSet presAssocID="{16A63C7B-CD60-D94A-88C3-200C3F67AAC1}" presName="Name10" presStyleLbl="parChTrans1D2" presStyleIdx="1" presStyleCnt="3"/>
      <dgm:spPr/>
      <dgm:t>
        <a:bodyPr/>
        <a:lstStyle/>
        <a:p>
          <a:endParaRPr lang="fr-FR"/>
        </a:p>
      </dgm:t>
    </dgm:pt>
    <dgm:pt modelId="{A5B2CF30-3DAE-DD4B-A206-02695F5439E7}" type="pres">
      <dgm:prSet presAssocID="{1FC3004F-00A4-DD4B-89A3-2C12AEDF0C85}" presName="hierRoot2" presStyleCnt="0"/>
      <dgm:spPr/>
      <dgm:t>
        <a:bodyPr/>
        <a:lstStyle/>
        <a:p>
          <a:endParaRPr lang="fr-FR"/>
        </a:p>
      </dgm:t>
    </dgm:pt>
    <dgm:pt modelId="{3634570B-ED69-1D45-B327-AF0626802A3B}" type="pres">
      <dgm:prSet presAssocID="{1FC3004F-00A4-DD4B-89A3-2C12AEDF0C85}" presName="composite2" presStyleCnt="0"/>
      <dgm:spPr/>
      <dgm:t>
        <a:bodyPr/>
        <a:lstStyle/>
        <a:p>
          <a:endParaRPr lang="fr-FR"/>
        </a:p>
      </dgm:t>
    </dgm:pt>
    <dgm:pt modelId="{EC1818CB-E1D4-814F-A7C7-91DD3A0A844D}" type="pres">
      <dgm:prSet presAssocID="{1FC3004F-00A4-DD4B-89A3-2C12AEDF0C85}" presName="background2" presStyleLbl="node2" presStyleIdx="1" presStyleCnt="3"/>
      <dgm:spPr/>
      <dgm:t>
        <a:bodyPr/>
        <a:lstStyle/>
        <a:p>
          <a:endParaRPr lang="fr-FR"/>
        </a:p>
      </dgm:t>
    </dgm:pt>
    <dgm:pt modelId="{CBE16EA4-E1FC-F243-8C84-588DDB9772A1}" type="pres">
      <dgm:prSet presAssocID="{1FC3004F-00A4-DD4B-89A3-2C12AEDF0C85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8EBDE29-7F5A-3C42-8BB3-554EF9D42170}" type="pres">
      <dgm:prSet presAssocID="{1FC3004F-00A4-DD4B-89A3-2C12AEDF0C85}" presName="hierChild3" presStyleCnt="0"/>
      <dgm:spPr/>
      <dgm:t>
        <a:bodyPr/>
        <a:lstStyle/>
        <a:p>
          <a:endParaRPr lang="fr-FR"/>
        </a:p>
      </dgm:t>
    </dgm:pt>
    <dgm:pt modelId="{A79B91BF-A3EC-7844-BDD6-FCC4713BAC5B}" type="pres">
      <dgm:prSet presAssocID="{2A2E24EA-31AB-7249-A6B8-9381AAF14DE1}" presName="Name17" presStyleLbl="parChTrans1D3" presStyleIdx="2" presStyleCnt="4"/>
      <dgm:spPr/>
      <dgm:t>
        <a:bodyPr/>
        <a:lstStyle/>
        <a:p>
          <a:endParaRPr lang="fr-FR"/>
        </a:p>
      </dgm:t>
    </dgm:pt>
    <dgm:pt modelId="{7BC0F19D-5355-D84E-86A1-1E0653AE7A24}" type="pres">
      <dgm:prSet presAssocID="{53209FE3-AFAA-EF4F-B184-B12D91A88A5A}" presName="hierRoot3" presStyleCnt="0"/>
      <dgm:spPr/>
      <dgm:t>
        <a:bodyPr/>
        <a:lstStyle/>
        <a:p>
          <a:endParaRPr lang="fr-FR"/>
        </a:p>
      </dgm:t>
    </dgm:pt>
    <dgm:pt modelId="{44BF5173-05C0-2048-A072-2846D25C982B}" type="pres">
      <dgm:prSet presAssocID="{53209FE3-AFAA-EF4F-B184-B12D91A88A5A}" presName="composite3" presStyleCnt="0"/>
      <dgm:spPr/>
      <dgm:t>
        <a:bodyPr/>
        <a:lstStyle/>
        <a:p>
          <a:endParaRPr lang="fr-FR"/>
        </a:p>
      </dgm:t>
    </dgm:pt>
    <dgm:pt modelId="{79A6F889-C59E-6B4C-AD5E-16F009D6BC9E}" type="pres">
      <dgm:prSet presAssocID="{53209FE3-AFAA-EF4F-B184-B12D91A88A5A}" presName="background3" presStyleLbl="node3" presStyleIdx="2" presStyleCnt="4"/>
      <dgm:spPr/>
      <dgm:t>
        <a:bodyPr/>
        <a:lstStyle/>
        <a:p>
          <a:endParaRPr lang="fr-FR"/>
        </a:p>
      </dgm:t>
    </dgm:pt>
    <dgm:pt modelId="{A8A065C6-1AF3-004D-A4D5-C1CE38B83591}" type="pres">
      <dgm:prSet presAssocID="{53209FE3-AFAA-EF4F-B184-B12D91A88A5A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50B224E-65CD-3A41-9B00-65540E285459}" type="pres">
      <dgm:prSet presAssocID="{53209FE3-AFAA-EF4F-B184-B12D91A88A5A}" presName="hierChild4" presStyleCnt="0"/>
      <dgm:spPr/>
      <dgm:t>
        <a:bodyPr/>
        <a:lstStyle/>
        <a:p>
          <a:endParaRPr lang="fr-FR"/>
        </a:p>
      </dgm:t>
    </dgm:pt>
    <dgm:pt modelId="{8B943945-DABB-0648-892B-E6A697F520A2}" type="pres">
      <dgm:prSet presAssocID="{48273B21-C165-C748-BE90-38E94CEA8751}" presName="Name23" presStyleLbl="parChTrans1D4" presStyleIdx="2" presStyleCnt="5"/>
      <dgm:spPr/>
      <dgm:t>
        <a:bodyPr/>
        <a:lstStyle/>
        <a:p>
          <a:endParaRPr lang="fr-FR"/>
        </a:p>
      </dgm:t>
    </dgm:pt>
    <dgm:pt modelId="{E2B01570-F912-C840-BC57-849F71EE369D}" type="pres">
      <dgm:prSet presAssocID="{D5A3D550-25C8-B348-B2A5-E29CC8A9294D}" presName="hierRoot4" presStyleCnt="0"/>
      <dgm:spPr/>
      <dgm:t>
        <a:bodyPr/>
        <a:lstStyle/>
        <a:p>
          <a:endParaRPr lang="fr-FR"/>
        </a:p>
      </dgm:t>
    </dgm:pt>
    <dgm:pt modelId="{FC6A4AC7-974F-C048-88A7-1667E0F9E359}" type="pres">
      <dgm:prSet presAssocID="{D5A3D550-25C8-B348-B2A5-E29CC8A9294D}" presName="composite4" presStyleCnt="0"/>
      <dgm:spPr/>
      <dgm:t>
        <a:bodyPr/>
        <a:lstStyle/>
        <a:p>
          <a:endParaRPr lang="fr-FR"/>
        </a:p>
      </dgm:t>
    </dgm:pt>
    <dgm:pt modelId="{7BAA4F6C-0A03-5849-862A-6810DB83B6B0}" type="pres">
      <dgm:prSet presAssocID="{D5A3D550-25C8-B348-B2A5-E29CC8A9294D}" presName="background4" presStyleLbl="node4" presStyleIdx="2" presStyleCnt="5"/>
      <dgm:spPr/>
      <dgm:t>
        <a:bodyPr/>
        <a:lstStyle/>
        <a:p>
          <a:endParaRPr lang="fr-FR"/>
        </a:p>
      </dgm:t>
    </dgm:pt>
    <dgm:pt modelId="{613097D2-D3B7-4443-9534-61E8514B01CE}" type="pres">
      <dgm:prSet presAssocID="{D5A3D550-25C8-B348-B2A5-E29CC8A9294D}" presName="text4" presStyleLbl="fgAcc4" presStyleIdx="2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57CFAF6-F85E-3E4A-B37C-A4B5EC08D3D7}" type="pres">
      <dgm:prSet presAssocID="{D5A3D550-25C8-B348-B2A5-E29CC8A9294D}" presName="hierChild5" presStyleCnt="0"/>
      <dgm:spPr/>
      <dgm:t>
        <a:bodyPr/>
        <a:lstStyle/>
        <a:p>
          <a:endParaRPr lang="fr-FR"/>
        </a:p>
      </dgm:t>
    </dgm:pt>
    <dgm:pt modelId="{D84B22A9-6E21-A84E-B902-5E90FEC22FAA}" type="pres">
      <dgm:prSet presAssocID="{23BEFA53-90B8-B546-A5B4-CCBD1639993B}" presName="Name23" presStyleLbl="parChTrans1D4" presStyleIdx="3" presStyleCnt="5"/>
      <dgm:spPr/>
      <dgm:t>
        <a:bodyPr/>
        <a:lstStyle/>
        <a:p>
          <a:endParaRPr lang="fr-FR"/>
        </a:p>
      </dgm:t>
    </dgm:pt>
    <dgm:pt modelId="{2E5E1786-7A07-3245-AFC8-FB316295FAE7}" type="pres">
      <dgm:prSet presAssocID="{50578704-9269-2B40-86C1-456A664E7DF3}" presName="hierRoot4" presStyleCnt="0"/>
      <dgm:spPr/>
      <dgm:t>
        <a:bodyPr/>
        <a:lstStyle/>
        <a:p>
          <a:endParaRPr lang="fr-FR"/>
        </a:p>
      </dgm:t>
    </dgm:pt>
    <dgm:pt modelId="{4E1A7DD2-DDC3-804F-AADB-59837AAEDC36}" type="pres">
      <dgm:prSet presAssocID="{50578704-9269-2B40-86C1-456A664E7DF3}" presName="composite4" presStyleCnt="0"/>
      <dgm:spPr/>
      <dgm:t>
        <a:bodyPr/>
        <a:lstStyle/>
        <a:p>
          <a:endParaRPr lang="fr-FR"/>
        </a:p>
      </dgm:t>
    </dgm:pt>
    <dgm:pt modelId="{B906AA72-3013-964A-B678-0CD1774883A8}" type="pres">
      <dgm:prSet presAssocID="{50578704-9269-2B40-86C1-456A664E7DF3}" presName="background4" presStyleLbl="node4" presStyleIdx="3" presStyleCnt="5"/>
      <dgm:spPr/>
      <dgm:t>
        <a:bodyPr/>
        <a:lstStyle/>
        <a:p>
          <a:endParaRPr lang="fr-FR"/>
        </a:p>
      </dgm:t>
    </dgm:pt>
    <dgm:pt modelId="{99D6F937-C943-124B-BC5B-B844BE0560F8}" type="pres">
      <dgm:prSet presAssocID="{50578704-9269-2B40-86C1-456A664E7DF3}" presName="text4" presStyleLbl="fgAcc4" presStyleIdx="3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4898D33-9E54-8E40-A767-22349C2BD38E}" type="pres">
      <dgm:prSet presAssocID="{50578704-9269-2B40-86C1-456A664E7DF3}" presName="hierChild5" presStyleCnt="0"/>
      <dgm:spPr/>
      <dgm:t>
        <a:bodyPr/>
        <a:lstStyle/>
        <a:p>
          <a:endParaRPr lang="fr-FR"/>
        </a:p>
      </dgm:t>
    </dgm:pt>
    <dgm:pt modelId="{1117E545-EA6B-6648-9FBD-273FD2C2F74A}" type="pres">
      <dgm:prSet presAssocID="{6FA5B153-0A2E-BC42-8879-9F1EC8F368F8}" presName="Name10" presStyleLbl="parChTrans1D2" presStyleIdx="2" presStyleCnt="3"/>
      <dgm:spPr/>
      <dgm:t>
        <a:bodyPr/>
        <a:lstStyle/>
        <a:p>
          <a:endParaRPr lang="fr-FR"/>
        </a:p>
      </dgm:t>
    </dgm:pt>
    <dgm:pt modelId="{27ADA675-0906-1242-9F28-4C0159839AB8}" type="pres">
      <dgm:prSet presAssocID="{53474E1B-416A-1E41-903B-7207BD67000C}" presName="hierRoot2" presStyleCnt="0"/>
      <dgm:spPr/>
      <dgm:t>
        <a:bodyPr/>
        <a:lstStyle/>
        <a:p>
          <a:endParaRPr lang="fr-FR"/>
        </a:p>
      </dgm:t>
    </dgm:pt>
    <dgm:pt modelId="{49B03CAF-E0FE-A444-AC30-00BA99DDB146}" type="pres">
      <dgm:prSet presAssocID="{53474E1B-416A-1E41-903B-7207BD67000C}" presName="composite2" presStyleCnt="0"/>
      <dgm:spPr/>
      <dgm:t>
        <a:bodyPr/>
        <a:lstStyle/>
        <a:p>
          <a:endParaRPr lang="fr-FR"/>
        </a:p>
      </dgm:t>
    </dgm:pt>
    <dgm:pt modelId="{52023AE4-2F1A-E745-8828-A9A31722E807}" type="pres">
      <dgm:prSet presAssocID="{53474E1B-416A-1E41-903B-7207BD67000C}" presName="background2" presStyleLbl="node2" presStyleIdx="2" presStyleCnt="3"/>
      <dgm:spPr/>
      <dgm:t>
        <a:bodyPr/>
        <a:lstStyle/>
        <a:p>
          <a:endParaRPr lang="fr-FR"/>
        </a:p>
      </dgm:t>
    </dgm:pt>
    <dgm:pt modelId="{AD1209E2-EEBE-414A-BACF-2F3450C14D54}" type="pres">
      <dgm:prSet presAssocID="{53474E1B-416A-1E41-903B-7207BD67000C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9F035DD-807B-D94D-BA73-BA8BA69C669D}" type="pres">
      <dgm:prSet presAssocID="{53474E1B-416A-1E41-903B-7207BD67000C}" presName="hierChild3" presStyleCnt="0"/>
      <dgm:spPr/>
      <dgm:t>
        <a:bodyPr/>
        <a:lstStyle/>
        <a:p>
          <a:endParaRPr lang="fr-FR"/>
        </a:p>
      </dgm:t>
    </dgm:pt>
    <dgm:pt modelId="{00932059-FE45-4445-8BA0-999FFD70BCE4}" type="pres">
      <dgm:prSet presAssocID="{A27ACBE0-37C0-1A4A-AA0A-B29EE8AB198C}" presName="Name17" presStyleLbl="parChTrans1D3" presStyleIdx="3" presStyleCnt="4"/>
      <dgm:spPr/>
      <dgm:t>
        <a:bodyPr/>
        <a:lstStyle/>
        <a:p>
          <a:endParaRPr lang="fr-FR"/>
        </a:p>
      </dgm:t>
    </dgm:pt>
    <dgm:pt modelId="{CE65AA24-C4E9-FB47-8511-B8294C66A755}" type="pres">
      <dgm:prSet presAssocID="{7B9C8404-D6EF-F04F-84D4-B7262A0A34F6}" presName="hierRoot3" presStyleCnt="0"/>
      <dgm:spPr/>
      <dgm:t>
        <a:bodyPr/>
        <a:lstStyle/>
        <a:p>
          <a:endParaRPr lang="fr-FR"/>
        </a:p>
      </dgm:t>
    </dgm:pt>
    <dgm:pt modelId="{1AEEC63B-3096-4F44-8095-403A926501B9}" type="pres">
      <dgm:prSet presAssocID="{7B9C8404-D6EF-F04F-84D4-B7262A0A34F6}" presName="composite3" presStyleCnt="0"/>
      <dgm:spPr/>
      <dgm:t>
        <a:bodyPr/>
        <a:lstStyle/>
        <a:p>
          <a:endParaRPr lang="fr-FR"/>
        </a:p>
      </dgm:t>
    </dgm:pt>
    <dgm:pt modelId="{C3590CB8-758A-834B-BD64-6603CF1FD6FB}" type="pres">
      <dgm:prSet presAssocID="{7B9C8404-D6EF-F04F-84D4-B7262A0A34F6}" presName="background3" presStyleLbl="node3" presStyleIdx="3" presStyleCnt="4"/>
      <dgm:spPr/>
      <dgm:t>
        <a:bodyPr/>
        <a:lstStyle/>
        <a:p>
          <a:endParaRPr lang="fr-FR"/>
        </a:p>
      </dgm:t>
    </dgm:pt>
    <dgm:pt modelId="{9A8926A3-2252-A141-9633-0624949790DD}" type="pres">
      <dgm:prSet presAssocID="{7B9C8404-D6EF-F04F-84D4-B7262A0A34F6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C943F85-F213-A247-AF41-D7E7F09C44E0}" type="pres">
      <dgm:prSet presAssocID="{7B9C8404-D6EF-F04F-84D4-B7262A0A34F6}" presName="hierChild4" presStyleCnt="0"/>
      <dgm:spPr/>
      <dgm:t>
        <a:bodyPr/>
        <a:lstStyle/>
        <a:p>
          <a:endParaRPr lang="fr-FR"/>
        </a:p>
      </dgm:t>
    </dgm:pt>
    <dgm:pt modelId="{E9EEE077-92C5-C741-B0C8-9C27D6C23F02}" type="pres">
      <dgm:prSet presAssocID="{6391D64C-AFC3-324D-8423-C7ADAB5C796A}" presName="Name23" presStyleLbl="parChTrans1D4" presStyleIdx="4" presStyleCnt="5"/>
      <dgm:spPr/>
      <dgm:t>
        <a:bodyPr/>
        <a:lstStyle/>
        <a:p>
          <a:endParaRPr lang="fr-FR"/>
        </a:p>
      </dgm:t>
    </dgm:pt>
    <dgm:pt modelId="{CAE6BEEF-B822-7540-AD56-2366BAA5E49D}" type="pres">
      <dgm:prSet presAssocID="{BC8E5D81-BD4F-C146-BCB7-0DAD928AEDF5}" presName="hierRoot4" presStyleCnt="0"/>
      <dgm:spPr/>
      <dgm:t>
        <a:bodyPr/>
        <a:lstStyle/>
        <a:p>
          <a:endParaRPr lang="fr-FR"/>
        </a:p>
      </dgm:t>
    </dgm:pt>
    <dgm:pt modelId="{E628CF1E-9ECE-EA43-A01C-13C038AA0A4D}" type="pres">
      <dgm:prSet presAssocID="{BC8E5D81-BD4F-C146-BCB7-0DAD928AEDF5}" presName="composite4" presStyleCnt="0"/>
      <dgm:spPr/>
      <dgm:t>
        <a:bodyPr/>
        <a:lstStyle/>
        <a:p>
          <a:endParaRPr lang="fr-FR"/>
        </a:p>
      </dgm:t>
    </dgm:pt>
    <dgm:pt modelId="{DF435F81-2930-7446-BB76-F325B0BA54E7}" type="pres">
      <dgm:prSet presAssocID="{BC8E5D81-BD4F-C146-BCB7-0DAD928AEDF5}" presName="background4" presStyleLbl="node4" presStyleIdx="4" presStyleCnt="5"/>
      <dgm:spPr/>
      <dgm:t>
        <a:bodyPr/>
        <a:lstStyle/>
        <a:p>
          <a:endParaRPr lang="fr-FR"/>
        </a:p>
      </dgm:t>
    </dgm:pt>
    <dgm:pt modelId="{B5060DE5-0EBC-7041-AC87-C08C7A818C36}" type="pres">
      <dgm:prSet presAssocID="{BC8E5D81-BD4F-C146-BCB7-0DAD928AEDF5}" presName="text4" presStyleLbl="fgAcc4" presStyleIdx="4" presStyleCnt="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341D46B-A220-E644-8183-6DE24D520B8D}" type="pres">
      <dgm:prSet presAssocID="{BC8E5D81-BD4F-C146-BCB7-0DAD928AEDF5}" presName="hierChild5" presStyleCnt="0"/>
      <dgm:spPr/>
      <dgm:t>
        <a:bodyPr/>
        <a:lstStyle/>
        <a:p>
          <a:endParaRPr lang="fr-FR"/>
        </a:p>
      </dgm:t>
    </dgm:pt>
  </dgm:ptLst>
  <dgm:cxnLst>
    <dgm:cxn modelId="{2D343DD3-D895-7A4F-876E-EF443EFE78EC}" type="presOf" srcId="{7B9C8404-D6EF-F04F-84D4-B7262A0A34F6}" destId="{9A8926A3-2252-A141-9633-0624949790DD}" srcOrd="0" destOrd="0" presId="urn:microsoft.com/office/officeart/2005/8/layout/hierarchy1"/>
    <dgm:cxn modelId="{1D22857C-5B96-AB4C-9E42-FC1DA1BB316C}" srcId="{1FC3004F-00A4-DD4B-89A3-2C12AEDF0C85}" destId="{53209FE3-AFAA-EF4F-B184-B12D91A88A5A}" srcOrd="0" destOrd="0" parTransId="{2A2E24EA-31AB-7249-A6B8-9381AAF14DE1}" sibTransId="{E611E4DD-2887-9E42-8023-8C92B68DFC8E}"/>
    <dgm:cxn modelId="{287308D0-76E2-E341-892B-713E5A6D1C03}" type="presOf" srcId="{BC8E5D81-BD4F-C146-BCB7-0DAD928AEDF5}" destId="{B5060DE5-0EBC-7041-AC87-C08C7A818C36}" srcOrd="0" destOrd="0" presId="urn:microsoft.com/office/officeart/2005/8/layout/hierarchy1"/>
    <dgm:cxn modelId="{26BC1648-20D6-014D-85C6-23476E9E6760}" type="presOf" srcId="{A4E43DD4-FEC7-B446-9310-61E78E8E4E1E}" destId="{6121F288-F6DE-3649-ABD1-E498B82A352A}" srcOrd="0" destOrd="0" presId="urn:microsoft.com/office/officeart/2005/8/layout/hierarchy1"/>
    <dgm:cxn modelId="{CFB15E59-B5D1-8742-97FD-59497507185C}" type="presOf" srcId="{D5A3D550-25C8-B348-B2A5-E29CC8A9294D}" destId="{613097D2-D3B7-4443-9534-61E8514B01CE}" srcOrd="0" destOrd="0" presId="urn:microsoft.com/office/officeart/2005/8/layout/hierarchy1"/>
    <dgm:cxn modelId="{24FE3B6E-FFCD-5A44-8DD1-D6C41327EF4F}" type="presOf" srcId="{53474E1B-416A-1E41-903B-7207BD67000C}" destId="{AD1209E2-EEBE-414A-BACF-2F3450C14D54}" srcOrd="0" destOrd="0" presId="urn:microsoft.com/office/officeart/2005/8/layout/hierarchy1"/>
    <dgm:cxn modelId="{863AFABA-D12E-1349-8450-C74757B91D05}" srcId="{C7A550E8-158D-094B-A6CE-769C35649DDB}" destId="{0A8CB1E3-DD94-2543-9E2C-458BBB7FBFE6}" srcOrd="1" destOrd="0" parTransId="{156F512D-483D-F64B-8C9E-676587EF67AA}" sibTransId="{37634566-103E-2447-9755-BFEDF6473B0E}"/>
    <dgm:cxn modelId="{02B6B482-5C9D-5D48-96DE-8D5BD5ABC8A1}" type="presOf" srcId="{F77A2866-D233-9546-8E78-694152E1E5DA}" destId="{6F1D02D1-984C-6A4D-8F45-452A92B2A86B}" srcOrd="0" destOrd="0" presId="urn:microsoft.com/office/officeart/2005/8/layout/hierarchy1"/>
    <dgm:cxn modelId="{070ABFE8-8345-E440-970D-3135DBE1841A}" type="presOf" srcId="{A27ACBE0-37C0-1A4A-AA0A-B29EE8AB198C}" destId="{00932059-FE45-4445-8BA0-999FFD70BCE4}" srcOrd="0" destOrd="0" presId="urn:microsoft.com/office/officeart/2005/8/layout/hierarchy1"/>
    <dgm:cxn modelId="{357C2D57-CB1B-1F4C-978C-05AFECFC0DF9}" srcId="{53474E1B-416A-1E41-903B-7207BD67000C}" destId="{7B9C8404-D6EF-F04F-84D4-B7262A0A34F6}" srcOrd="0" destOrd="0" parTransId="{A27ACBE0-37C0-1A4A-AA0A-B29EE8AB198C}" sibTransId="{DFE468A9-8A26-4D4A-BA06-78CFC03A8236}"/>
    <dgm:cxn modelId="{CD95F0BF-3472-B34E-8BAF-38B54B113B31}" srcId="{C7A550E8-158D-094B-A6CE-769C35649DDB}" destId="{A21E887D-DCD2-9D4F-8008-F71C009BA692}" srcOrd="0" destOrd="0" parTransId="{F47658C9-BB8C-9449-990B-0925A7007C55}" sibTransId="{03FC0230-04C5-BE4E-9BA5-484D6D9A8427}"/>
    <dgm:cxn modelId="{68825154-0F9E-5B4E-8514-2738F5029C65}" srcId="{0A8CB1E3-DD94-2543-9E2C-458BBB7FBFE6}" destId="{E38A313C-FF66-1D4E-BEF4-DBB2F5B39BEA}" srcOrd="0" destOrd="0" parTransId="{A4E43DD4-FEC7-B446-9310-61E78E8E4E1E}" sibTransId="{49765A69-877F-3740-ACC4-7E13EAAC6BD1}"/>
    <dgm:cxn modelId="{C4D9217F-623A-FE44-A4A8-47CB5EF17080}" type="presOf" srcId="{0A8CB1E3-DD94-2543-9E2C-458BBB7FBFE6}" destId="{05D12998-F912-F141-9E33-B72CE765BFC1}" srcOrd="0" destOrd="0" presId="urn:microsoft.com/office/officeart/2005/8/layout/hierarchy1"/>
    <dgm:cxn modelId="{21B932B0-7235-4E42-B021-76F0ECFB446F}" type="presOf" srcId="{23BEFA53-90B8-B546-A5B4-CCBD1639993B}" destId="{D84B22A9-6E21-A84E-B902-5E90FEC22FAA}" srcOrd="0" destOrd="0" presId="urn:microsoft.com/office/officeart/2005/8/layout/hierarchy1"/>
    <dgm:cxn modelId="{676509DD-E349-0048-8373-1DD42F0D21CD}" type="presOf" srcId="{16A63C7B-CD60-D94A-88C3-200C3F67AAC1}" destId="{1718CDD9-CD2D-7C4F-A922-B6C855CA25CB}" srcOrd="0" destOrd="0" presId="urn:microsoft.com/office/officeart/2005/8/layout/hierarchy1"/>
    <dgm:cxn modelId="{949562CD-876F-3348-AA08-C43761A2B388}" type="presOf" srcId="{0D225559-FF1F-C242-815E-36662F79BA28}" destId="{992C5EE3-1622-224E-A694-89F349245FD3}" srcOrd="0" destOrd="0" presId="urn:microsoft.com/office/officeart/2005/8/layout/hierarchy1"/>
    <dgm:cxn modelId="{5E55CBC5-0AD1-084A-AC39-9A09518DD4A8}" type="presOf" srcId="{6391D64C-AFC3-324D-8423-C7ADAB5C796A}" destId="{E9EEE077-92C5-C741-B0C8-9C27D6C23F02}" srcOrd="0" destOrd="0" presId="urn:microsoft.com/office/officeart/2005/8/layout/hierarchy1"/>
    <dgm:cxn modelId="{7AA756F8-9EE0-7447-B40F-3D15CCA6462A}" type="presOf" srcId="{28A87290-91F7-9346-A653-3D57FD312A84}" destId="{9A1E996E-7790-F64A-968D-9688D3A4C9E7}" srcOrd="0" destOrd="0" presId="urn:microsoft.com/office/officeart/2005/8/layout/hierarchy1"/>
    <dgm:cxn modelId="{1CF8D9B6-4C3A-5946-9B63-80DE8314AA39}" type="presOf" srcId="{1DC609CC-11FB-EF4F-AFCF-FF8281029F04}" destId="{FA342EC4-973C-624B-8B6E-DD89F1E0FF9D}" srcOrd="0" destOrd="0" presId="urn:microsoft.com/office/officeart/2005/8/layout/hierarchy1"/>
    <dgm:cxn modelId="{9C5FF737-A736-1B45-BFB9-495939F71A2F}" type="presOf" srcId="{50578704-9269-2B40-86C1-456A664E7DF3}" destId="{99D6F937-C943-124B-BC5B-B844BE0560F8}" srcOrd="0" destOrd="0" presId="urn:microsoft.com/office/officeart/2005/8/layout/hierarchy1"/>
    <dgm:cxn modelId="{BB52926B-EA16-254E-98C6-18616CB2D839}" srcId="{7B9C8404-D6EF-F04F-84D4-B7262A0A34F6}" destId="{BC8E5D81-BD4F-C146-BCB7-0DAD928AEDF5}" srcOrd="0" destOrd="0" parTransId="{6391D64C-AFC3-324D-8423-C7ADAB5C796A}" sibTransId="{D4BF7E34-1951-BE45-9A7E-C75A9F34C835}"/>
    <dgm:cxn modelId="{9F7F0A68-6DD3-2843-9979-21FDA08721E4}" srcId="{0D225559-FF1F-C242-815E-36662F79BA28}" destId="{3FE0AE77-A347-FD47-80D6-87597A223D3C}" srcOrd="0" destOrd="0" parTransId="{9CC4EBF5-7E2D-6B4F-B36F-6B885DC85EA8}" sibTransId="{D7B1567D-C770-8242-85F5-A0D65548E08B}"/>
    <dgm:cxn modelId="{D49109DB-D42A-F141-A3A2-EEAAC9BB8DEF}" type="presOf" srcId="{2A2E24EA-31AB-7249-A6B8-9381AAF14DE1}" destId="{A79B91BF-A3EC-7844-BDD6-FCC4713BAC5B}" srcOrd="0" destOrd="0" presId="urn:microsoft.com/office/officeart/2005/8/layout/hierarchy1"/>
    <dgm:cxn modelId="{6E43EBB8-9C3D-124D-A913-5A097AD7ECCA}" srcId="{3FE0AE77-A347-FD47-80D6-87597A223D3C}" destId="{53474E1B-416A-1E41-903B-7207BD67000C}" srcOrd="2" destOrd="0" parTransId="{6FA5B153-0A2E-BC42-8879-9F1EC8F368F8}" sibTransId="{7B1A9468-B3AF-4543-8914-4A2D568E5545}"/>
    <dgm:cxn modelId="{B0C4AE18-5E4C-F74F-A1F9-0D6CBE866ED4}" type="presOf" srcId="{6FA5B153-0A2E-BC42-8879-9F1EC8F368F8}" destId="{1117E545-EA6B-6648-9FBD-273FD2C2F74A}" srcOrd="0" destOrd="0" presId="urn:microsoft.com/office/officeart/2005/8/layout/hierarchy1"/>
    <dgm:cxn modelId="{86D9308D-05CE-004F-BF3F-DAF6D5701168}" type="presOf" srcId="{48273B21-C165-C748-BE90-38E94CEA8751}" destId="{8B943945-DABB-0648-892B-E6A697F520A2}" srcOrd="0" destOrd="0" presId="urn:microsoft.com/office/officeart/2005/8/layout/hierarchy1"/>
    <dgm:cxn modelId="{D49DC01E-C340-CD42-9F3B-AC5737EEBDF8}" type="presOf" srcId="{A21E887D-DCD2-9D4F-8008-F71C009BA692}" destId="{09F0419C-2A2C-7E45-AE7D-705C0C78D5DA}" srcOrd="0" destOrd="0" presId="urn:microsoft.com/office/officeart/2005/8/layout/hierarchy1"/>
    <dgm:cxn modelId="{0DC4D57E-F5A7-304A-ACB6-83FC4FAF731B}" srcId="{3FE0AE77-A347-FD47-80D6-87597A223D3C}" destId="{1FC3004F-00A4-DD4B-89A3-2C12AEDF0C85}" srcOrd="1" destOrd="0" parTransId="{16A63C7B-CD60-D94A-88C3-200C3F67AAC1}" sibTransId="{A2E4AE0B-7FD1-344B-94B9-6F61A2E72FB9}"/>
    <dgm:cxn modelId="{16791F84-3AB7-514A-89A1-AFAA6EB999AF}" type="presOf" srcId="{C7A550E8-158D-094B-A6CE-769C35649DDB}" destId="{058FEDD9-75C2-8144-9093-2450A0162E13}" srcOrd="0" destOrd="0" presId="urn:microsoft.com/office/officeart/2005/8/layout/hierarchy1"/>
    <dgm:cxn modelId="{2DCD9A25-7E4B-5049-B541-1651C53E1B7D}" type="presOf" srcId="{156F512D-483D-F64B-8C9E-676587EF67AA}" destId="{E95601B8-9CA4-714E-9987-43AE67168BE3}" srcOrd="0" destOrd="0" presId="urn:microsoft.com/office/officeart/2005/8/layout/hierarchy1"/>
    <dgm:cxn modelId="{D3B19B17-7182-0F47-9F8C-DDB209174774}" srcId="{A21E887D-DCD2-9D4F-8008-F71C009BA692}" destId="{F77A2866-D233-9546-8E78-694152E1E5DA}" srcOrd="0" destOrd="0" parTransId="{28A87290-91F7-9346-A653-3D57FD312A84}" sibTransId="{57844DF0-DB09-BF42-AC9D-F65E4B08C5EF}"/>
    <dgm:cxn modelId="{18526B85-6C20-4149-BFA7-CAEC34B57C74}" type="presOf" srcId="{F47658C9-BB8C-9449-990B-0925A7007C55}" destId="{D151F859-1838-9249-84F2-6C83AB926D67}" srcOrd="0" destOrd="0" presId="urn:microsoft.com/office/officeart/2005/8/layout/hierarchy1"/>
    <dgm:cxn modelId="{EFCB8786-0229-A64E-B722-62D7A97517CE}" srcId="{53209FE3-AFAA-EF4F-B184-B12D91A88A5A}" destId="{50578704-9269-2B40-86C1-456A664E7DF3}" srcOrd="1" destOrd="0" parTransId="{23BEFA53-90B8-B546-A5B4-CCBD1639993B}" sibTransId="{EFD21874-D2C8-A44D-B62D-B2B851CDD6E3}"/>
    <dgm:cxn modelId="{35CC8F04-9B89-8F47-92F9-38D5FB2BAB42}" srcId="{3FE0AE77-A347-FD47-80D6-87597A223D3C}" destId="{C7A550E8-158D-094B-A6CE-769C35649DDB}" srcOrd="0" destOrd="0" parTransId="{1DC609CC-11FB-EF4F-AFCF-FF8281029F04}" sibTransId="{E436BE05-54FB-6E4B-9CB4-AD21C0AB639E}"/>
    <dgm:cxn modelId="{0B0B8046-5A24-754B-AE23-808E548175AA}" type="presOf" srcId="{3FE0AE77-A347-FD47-80D6-87597A223D3C}" destId="{D6815A4F-0A0C-1C4D-B9B9-11F4A71F4D08}" srcOrd="0" destOrd="0" presId="urn:microsoft.com/office/officeart/2005/8/layout/hierarchy1"/>
    <dgm:cxn modelId="{8A3334B1-4D3A-3746-8656-CDBAB0E28084}" srcId="{53209FE3-AFAA-EF4F-B184-B12D91A88A5A}" destId="{D5A3D550-25C8-B348-B2A5-E29CC8A9294D}" srcOrd="0" destOrd="0" parTransId="{48273B21-C165-C748-BE90-38E94CEA8751}" sibTransId="{EF84F2E7-CC48-1647-AE5D-773561D60B27}"/>
    <dgm:cxn modelId="{435B7B04-AD4C-CF4B-846A-591302E3F137}" type="presOf" srcId="{E38A313C-FF66-1D4E-BEF4-DBB2F5B39BEA}" destId="{56B93DFF-70FD-584B-9138-7C59075C0D68}" srcOrd="0" destOrd="0" presId="urn:microsoft.com/office/officeart/2005/8/layout/hierarchy1"/>
    <dgm:cxn modelId="{C9116CA5-7E42-8543-8D1F-CF27A8FE6615}" type="presOf" srcId="{1FC3004F-00A4-DD4B-89A3-2C12AEDF0C85}" destId="{CBE16EA4-E1FC-F243-8C84-588DDB9772A1}" srcOrd="0" destOrd="0" presId="urn:microsoft.com/office/officeart/2005/8/layout/hierarchy1"/>
    <dgm:cxn modelId="{2113CD29-E2F5-A747-AB74-C62424830DBB}" type="presOf" srcId="{53209FE3-AFAA-EF4F-B184-B12D91A88A5A}" destId="{A8A065C6-1AF3-004D-A4D5-C1CE38B83591}" srcOrd="0" destOrd="0" presId="urn:microsoft.com/office/officeart/2005/8/layout/hierarchy1"/>
    <dgm:cxn modelId="{37BF5AE6-E78C-4A46-98D8-C85EA71051DD}" type="presParOf" srcId="{992C5EE3-1622-224E-A694-89F349245FD3}" destId="{F861E5C1-A657-CB47-B734-B4F60C6E70A0}" srcOrd="0" destOrd="0" presId="urn:microsoft.com/office/officeart/2005/8/layout/hierarchy1"/>
    <dgm:cxn modelId="{FEA09C7E-9DF3-DB4B-B72F-4A65786EE409}" type="presParOf" srcId="{F861E5C1-A657-CB47-B734-B4F60C6E70A0}" destId="{C2E9DA8E-3B7D-CD4C-9110-E406DE21EDE4}" srcOrd="0" destOrd="0" presId="urn:microsoft.com/office/officeart/2005/8/layout/hierarchy1"/>
    <dgm:cxn modelId="{75CBABFE-96C9-E04E-95F1-BF45650A6E90}" type="presParOf" srcId="{C2E9DA8E-3B7D-CD4C-9110-E406DE21EDE4}" destId="{572CF8A2-C659-9045-8B22-277A15D5DBC0}" srcOrd="0" destOrd="0" presId="urn:microsoft.com/office/officeart/2005/8/layout/hierarchy1"/>
    <dgm:cxn modelId="{6497459E-00CF-EE40-BC9D-00C7D00D93FD}" type="presParOf" srcId="{C2E9DA8E-3B7D-CD4C-9110-E406DE21EDE4}" destId="{D6815A4F-0A0C-1C4D-B9B9-11F4A71F4D08}" srcOrd="1" destOrd="0" presId="urn:microsoft.com/office/officeart/2005/8/layout/hierarchy1"/>
    <dgm:cxn modelId="{A13BCA85-F98C-AD43-A250-F1F834FDF285}" type="presParOf" srcId="{F861E5C1-A657-CB47-B734-B4F60C6E70A0}" destId="{BEBCC286-3E61-544F-9695-AA0363D15838}" srcOrd="1" destOrd="0" presId="urn:microsoft.com/office/officeart/2005/8/layout/hierarchy1"/>
    <dgm:cxn modelId="{498CDF50-508C-6E44-B301-E57B21633548}" type="presParOf" srcId="{BEBCC286-3E61-544F-9695-AA0363D15838}" destId="{FA342EC4-973C-624B-8B6E-DD89F1E0FF9D}" srcOrd="0" destOrd="0" presId="urn:microsoft.com/office/officeart/2005/8/layout/hierarchy1"/>
    <dgm:cxn modelId="{C2EE2A3A-FD3D-DB42-AF09-365F6A6226FA}" type="presParOf" srcId="{BEBCC286-3E61-544F-9695-AA0363D15838}" destId="{D3BFA67F-F49F-7E47-9963-A8C8D7E88DCA}" srcOrd="1" destOrd="0" presId="urn:microsoft.com/office/officeart/2005/8/layout/hierarchy1"/>
    <dgm:cxn modelId="{210484D4-643A-3A43-8821-B490EE893C7E}" type="presParOf" srcId="{D3BFA67F-F49F-7E47-9963-A8C8D7E88DCA}" destId="{95A57323-69D8-9344-AA3D-FF9A45112D19}" srcOrd="0" destOrd="0" presId="urn:microsoft.com/office/officeart/2005/8/layout/hierarchy1"/>
    <dgm:cxn modelId="{F4C2E46D-3621-5547-B4FE-43140C4C7895}" type="presParOf" srcId="{95A57323-69D8-9344-AA3D-FF9A45112D19}" destId="{1E268131-711A-C841-B1E3-255A1290E5A9}" srcOrd="0" destOrd="0" presId="urn:microsoft.com/office/officeart/2005/8/layout/hierarchy1"/>
    <dgm:cxn modelId="{2444BF0D-D75C-514D-8082-F16C6517778A}" type="presParOf" srcId="{95A57323-69D8-9344-AA3D-FF9A45112D19}" destId="{058FEDD9-75C2-8144-9093-2450A0162E13}" srcOrd="1" destOrd="0" presId="urn:microsoft.com/office/officeart/2005/8/layout/hierarchy1"/>
    <dgm:cxn modelId="{89483BF8-AD72-A942-BF59-068AF2985CCC}" type="presParOf" srcId="{D3BFA67F-F49F-7E47-9963-A8C8D7E88DCA}" destId="{73054466-FBD2-6A45-94DD-E7AEC26066FE}" srcOrd="1" destOrd="0" presId="urn:microsoft.com/office/officeart/2005/8/layout/hierarchy1"/>
    <dgm:cxn modelId="{97E3DE9A-40FD-E94D-87CD-1B59E45CD1FA}" type="presParOf" srcId="{73054466-FBD2-6A45-94DD-E7AEC26066FE}" destId="{D151F859-1838-9249-84F2-6C83AB926D67}" srcOrd="0" destOrd="0" presId="urn:microsoft.com/office/officeart/2005/8/layout/hierarchy1"/>
    <dgm:cxn modelId="{02EFD723-1423-D441-BAFD-FA9469B05C09}" type="presParOf" srcId="{73054466-FBD2-6A45-94DD-E7AEC26066FE}" destId="{AD731E10-A04E-FD4A-8A0F-AFCA96F34987}" srcOrd="1" destOrd="0" presId="urn:microsoft.com/office/officeart/2005/8/layout/hierarchy1"/>
    <dgm:cxn modelId="{E07E3BD6-B0AE-ED41-9874-FA1E6181E3FD}" type="presParOf" srcId="{AD731E10-A04E-FD4A-8A0F-AFCA96F34987}" destId="{B08A196A-7F7A-C844-AF54-15E0C665DAF4}" srcOrd="0" destOrd="0" presId="urn:microsoft.com/office/officeart/2005/8/layout/hierarchy1"/>
    <dgm:cxn modelId="{3E7B74A3-905D-654F-9E02-40850AF29BF2}" type="presParOf" srcId="{B08A196A-7F7A-C844-AF54-15E0C665DAF4}" destId="{71836653-FEE5-2044-BE94-E6DF067EE32B}" srcOrd="0" destOrd="0" presId="urn:microsoft.com/office/officeart/2005/8/layout/hierarchy1"/>
    <dgm:cxn modelId="{378957EA-8FEB-0249-A675-46D9A82F10E0}" type="presParOf" srcId="{B08A196A-7F7A-C844-AF54-15E0C665DAF4}" destId="{09F0419C-2A2C-7E45-AE7D-705C0C78D5DA}" srcOrd="1" destOrd="0" presId="urn:microsoft.com/office/officeart/2005/8/layout/hierarchy1"/>
    <dgm:cxn modelId="{912EB75B-856B-F64D-97E2-F7121C018C66}" type="presParOf" srcId="{AD731E10-A04E-FD4A-8A0F-AFCA96F34987}" destId="{94650195-6152-0746-B94D-4E95BBE7A601}" srcOrd="1" destOrd="0" presId="urn:microsoft.com/office/officeart/2005/8/layout/hierarchy1"/>
    <dgm:cxn modelId="{A74CE0AE-6F2B-EB4B-AC0D-CC9ED0564FF5}" type="presParOf" srcId="{94650195-6152-0746-B94D-4E95BBE7A601}" destId="{9A1E996E-7790-F64A-968D-9688D3A4C9E7}" srcOrd="0" destOrd="0" presId="urn:microsoft.com/office/officeart/2005/8/layout/hierarchy1"/>
    <dgm:cxn modelId="{761D94DD-9AAC-1142-B25F-6AF339047659}" type="presParOf" srcId="{94650195-6152-0746-B94D-4E95BBE7A601}" destId="{2A3F7597-4D51-2B48-926E-72A761745730}" srcOrd="1" destOrd="0" presId="urn:microsoft.com/office/officeart/2005/8/layout/hierarchy1"/>
    <dgm:cxn modelId="{BF507002-6401-FF49-B3C8-97019A4A1CF9}" type="presParOf" srcId="{2A3F7597-4D51-2B48-926E-72A761745730}" destId="{822BCF7F-F1B9-A64B-BFE6-90257F3F6663}" srcOrd="0" destOrd="0" presId="urn:microsoft.com/office/officeart/2005/8/layout/hierarchy1"/>
    <dgm:cxn modelId="{33AD0D20-A9E3-4043-AB1B-F46D1DFCA418}" type="presParOf" srcId="{822BCF7F-F1B9-A64B-BFE6-90257F3F6663}" destId="{9A1F2319-B18D-F640-8895-FD7F355DCF96}" srcOrd="0" destOrd="0" presId="urn:microsoft.com/office/officeart/2005/8/layout/hierarchy1"/>
    <dgm:cxn modelId="{316C6E20-7BFE-C341-B1A2-3DC3766EEFBE}" type="presParOf" srcId="{822BCF7F-F1B9-A64B-BFE6-90257F3F6663}" destId="{6F1D02D1-984C-6A4D-8F45-452A92B2A86B}" srcOrd="1" destOrd="0" presId="urn:microsoft.com/office/officeart/2005/8/layout/hierarchy1"/>
    <dgm:cxn modelId="{EFDCEE7C-73F9-AD43-89CD-7F8ACA7FAD48}" type="presParOf" srcId="{2A3F7597-4D51-2B48-926E-72A761745730}" destId="{CA8C6EED-7B27-FB4A-9240-C2C9FF9112D3}" srcOrd="1" destOrd="0" presId="urn:microsoft.com/office/officeart/2005/8/layout/hierarchy1"/>
    <dgm:cxn modelId="{7ED7508D-DE8C-1442-9AD0-5CD845061C1A}" type="presParOf" srcId="{73054466-FBD2-6A45-94DD-E7AEC26066FE}" destId="{E95601B8-9CA4-714E-9987-43AE67168BE3}" srcOrd="2" destOrd="0" presId="urn:microsoft.com/office/officeart/2005/8/layout/hierarchy1"/>
    <dgm:cxn modelId="{23FE21A6-C572-7941-85D6-7D59DB190175}" type="presParOf" srcId="{73054466-FBD2-6A45-94DD-E7AEC26066FE}" destId="{32D9D65B-2892-5046-B2C7-15C794280283}" srcOrd="3" destOrd="0" presId="urn:microsoft.com/office/officeart/2005/8/layout/hierarchy1"/>
    <dgm:cxn modelId="{D6F8BB30-EE51-B446-96A4-1C1A5326E4B9}" type="presParOf" srcId="{32D9D65B-2892-5046-B2C7-15C794280283}" destId="{AABD259C-5C9A-EB45-A2A6-238CF2D1F705}" srcOrd="0" destOrd="0" presId="urn:microsoft.com/office/officeart/2005/8/layout/hierarchy1"/>
    <dgm:cxn modelId="{8CC5546E-4715-AF42-B1A5-108BCF9CB546}" type="presParOf" srcId="{AABD259C-5C9A-EB45-A2A6-238CF2D1F705}" destId="{6E908BC6-71D9-2F44-8C21-56D7296462F6}" srcOrd="0" destOrd="0" presId="urn:microsoft.com/office/officeart/2005/8/layout/hierarchy1"/>
    <dgm:cxn modelId="{988C853B-6C45-794D-ABDA-3A105B22E474}" type="presParOf" srcId="{AABD259C-5C9A-EB45-A2A6-238CF2D1F705}" destId="{05D12998-F912-F141-9E33-B72CE765BFC1}" srcOrd="1" destOrd="0" presId="urn:microsoft.com/office/officeart/2005/8/layout/hierarchy1"/>
    <dgm:cxn modelId="{86AF2B3C-4BBE-504B-937E-4E5E393F137A}" type="presParOf" srcId="{32D9D65B-2892-5046-B2C7-15C794280283}" destId="{DD7C1176-FBA8-6B4E-99B2-A8FB41D9455C}" srcOrd="1" destOrd="0" presId="urn:microsoft.com/office/officeart/2005/8/layout/hierarchy1"/>
    <dgm:cxn modelId="{C5C05EEA-DBB1-5247-8D86-CAAD4672F7A4}" type="presParOf" srcId="{DD7C1176-FBA8-6B4E-99B2-A8FB41D9455C}" destId="{6121F288-F6DE-3649-ABD1-E498B82A352A}" srcOrd="0" destOrd="0" presId="urn:microsoft.com/office/officeart/2005/8/layout/hierarchy1"/>
    <dgm:cxn modelId="{BFA9E6B4-7C35-3F44-ABBF-DB52FEBC8748}" type="presParOf" srcId="{DD7C1176-FBA8-6B4E-99B2-A8FB41D9455C}" destId="{07ED798D-279B-2448-9FFC-C6EDFBF98400}" srcOrd="1" destOrd="0" presId="urn:microsoft.com/office/officeart/2005/8/layout/hierarchy1"/>
    <dgm:cxn modelId="{917509BA-DD4F-8F48-9F70-7BE3034A72A0}" type="presParOf" srcId="{07ED798D-279B-2448-9FFC-C6EDFBF98400}" destId="{6BCF348B-091B-3A4A-8DD3-7EB252E51181}" srcOrd="0" destOrd="0" presId="urn:microsoft.com/office/officeart/2005/8/layout/hierarchy1"/>
    <dgm:cxn modelId="{DA837618-EFAA-2542-8F43-E49C0E40CCB3}" type="presParOf" srcId="{6BCF348B-091B-3A4A-8DD3-7EB252E51181}" destId="{67D9E86C-9511-0F47-B031-8940C688F00E}" srcOrd="0" destOrd="0" presId="urn:microsoft.com/office/officeart/2005/8/layout/hierarchy1"/>
    <dgm:cxn modelId="{6E33F461-F7B6-7D4D-B8E5-F98C5C78C595}" type="presParOf" srcId="{6BCF348B-091B-3A4A-8DD3-7EB252E51181}" destId="{56B93DFF-70FD-584B-9138-7C59075C0D68}" srcOrd="1" destOrd="0" presId="urn:microsoft.com/office/officeart/2005/8/layout/hierarchy1"/>
    <dgm:cxn modelId="{6095EBF6-BD7F-0B4F-8C48-A22414D8FE8D}" type="presParOf" srcId="{07ED798D-279B-2448-9FFC-C6EDFBF98400}" destId="{813DF538-8A7A-274C-9A78-A26C68CD7F93}" srcOrd="1" destOrd="0" presId="urn:microsoft.com/office/officeart/2005/8/layout/hierarchy1"/>
    <dgm:cxn modelId="{8A4AD55E-5C4C-F443-9419-80179FEA0F94}" type="presParOf" srcId="{BEBCC286-3E61-544F-9695-AA0363D15838}" destId="{1718CDD9-CD2D-7C4F-A922-B6C855CA25CB}" srcOrd="2" destOrd="0" presId="urn:microsoft.com/office/officeart/2005/8/layout/hierarchy1"/>
    <dgm:cxn modelId="{77AB7533-5D92-A148-8C9F-7F30CAE21591}" type="presParOf" srcId="{BEBCC286-3E61-544F-9695-AA0363D15838}" destId="{A5B2CF30-3DAE-DD4B-A206-02695F5439E7}" srcOrd="3" destOrd="0" presId="urn:microsoft.com/office/officeart/2005/8/layout/hierarchy1"/>
    <dgm:cxn modelId="{D462B175-DD2D-FE49-A543-F3B3D284BAC7}" type="presParOf" srcId="{A5B2CF30-3DAE-DD4B-A206-02695F5439E7}" destId="{3634570B-ED69-1D45-B327-AF0626802A3B}" srcOrd="0" destOrd="0" presId="urn:microsoft.com/office/officeart/2005/8/layout/hierarchy1"/>
    <dgm:cxn modelId="{F79868F3-EC8D-A34E-882D-65DB9AD36D83}" type="presParOf" srcId="{3634570B-ED69-1D45-B327-AF0626802A3B}" destId="{EC1818CB-E1D4-814F-A7C7-91DD3A0A844D}" srcOrd="0" destOrd="0" presId="urn:microsoft.com/office/officeart/2005/8/layout/hierarchy1"/>
    <dgm:cxn modelId="{0D724BB1-B122-454F-ADCC-293D2960FAE4}" type="presParOf" srcId="{3634570B-ED69-1D45-B327-AF0626802A3B}" destId="{CBE16EA4-E1FC-F243-8C84-588DDB9772A1}" srcOrd="1" destOrd="0" presId="urn:microsoft.com/office/officeart/2005/8/layout/hierarchy1"/>
    <dgm:cxn modelId="{A18CD0E2-9207-3A44-A066-0421620F33A4}" type="presParOf" srcId="{A5B2CF30-3DAE-DD4B-A206-02695F5439E7}" destId="{18EBDE29-7F5A-3C42-8BB3-554EF9D42170}" srcOrd="1" destOrd="0" presId="urn:microsoft.com/office/officeart/2005/8/layout/hierarchy1"/>
    <dgm:cxn modelId="{270CF918-772C-4E48-B7A7-C4480B00C1F8}" type="presParOf" srcId="{18EBDE29-7F5A-3C42-8BB3-554EF9D42170}" destId="{A79B91BF-A3EC-7844-BDD6-FCC4713BAC5B}" srcOrd="0" destOrd="0" presId="urn:microsoft.com/office/officeart/2005/8/layout/hierarchy1"/>
    <dgm:cxn modelId="{51B39221-CC31-D344-A756-3749131DCEE0}" type="presParOf" srcId="{18EBDE29-7F5A-3C42-8BB3-554EF9D42170}" destId="{7BC0F19D-5355-D84E-86A1-1E0653AE7A24}" srcOrd="1" destOrd="0" presId="urn:microsoft.com/office/officeart/2005/8/layout/hierarchy1"/>
    <dgm:cxn modelId="{0A7F087A-7B89-254F-84B7-E7764C78A6A3}" type="presParOf" srcId="{7BC0F19D-5355-D84E-86A1-1E0653AE7A24}" destId="{44BF5173-05C0-2048-A072-2846D25C982B}" srcOrd="0" destOrd="0" presId="urn:microsoft.com/office/officeart/2005/8/layout/hierarchy1"/>
    <dgm:cxn modelId="{28A685D9-279F-5946-859E-41FEA950ED5B}" type="presParOf" srcId="{44BF5173-05C0-2048-A072-2846D25C982B}" destId="{79A6F889-C59E-6B4C-AD5E-16F009D6BC9E}" srcOrd="0" destOrd="0" presId="urn:microsoft.com/office/officeart/2005/8/layout/hierarchy1"/>
    <dgm:cxn modelId="{F58E2067-0762-6240-B2D8-7F3541CC8E72}" type="presParOf" srcId="{44BF5173-05C0-2048-A072-2846D25C982B}" destId="{A8A065C6-1AF3-004D-A4D5-C1CE38B83591}" srcOrd="1" destOrd="0" presId="urn:microsoft.com/office/officeart/2005/8/layout/hierarchy1"/>
    <dgm:cxn modelId="{1789FAD8-8518-E74E-97DF-7841637A6173}" type="presParOf" srcId="{7BC0F19D-5355-D84E-86A1-1E0653AE7A24}" destId="{950B224E-65CD-3A41-9B00-65540E285459}" srcOrd="1" destOrd="0" presId="urn:microsoft.com/office/officeart/2005/8/layout/hierarchy1"/>
    <dgm:cxn modelId="{FD52D63F-6E12-244B-A410-AD517E6E6C95}" type="presParOf" srcId="{950B224E-65CD-3A41-9B00-65540E285459}" destId="{8B943945-DABB-0648-892B-E6A697F520A2}" srcOrd="0" destOrd="0" presId="urn:microsoft.com/office/officeart/2005/8/layout/hierarchy1"/>
    <dgm:cxn modelId="{6FACAF1C-3F97-AC4D-A3B6-29845DFACB8D}" type="presParOf" srcId="{950B224E-65CD-3A41-9B00-65540E285459}" destId="{E2B01570-F912-C840-BC57-849F71EE369D}" srcOrd="1" destOrd="0" presId="urn:microsoft.com/office/officeart/2005/8/layout/hierarchy1"/>
    <dgm:cxn modelId="{8BB3F0E0-E87E-B74D-9BBE-EDE1EBE1B1B8}" type="presParOf" srcId="{E2B01570-F912-C840-BC57-849F71EE369D}" destId="{FC6A4AC7-974F-C048-88A7-1667E0F9E359}" srcOrd="0" destOrd="0" presId="urn:microsoft.com/office/officeart/2005/8/layout/hierarchy1"/>
    <dgm:cxn modelId="{CEC7AE85-B821-E940-BCB7-1514CE61958D}" type="presParOf" srcId="{FC6A4AC7-974F-C048-88A7-1667E0F9E359}" destId="{7BAA4F6C-0A03-5849-862A-6810DB83B6B0}" srcOrd="0" destOrd="0" presId="urn:microsoft.com/office/officeart/2005/8/layout/hierarchy1"/>
    <dgm:cxn modelId="{4BBCB7A4-F5ED-FA4C-84A2-1F39BCD1AE94}" type="presParOf" srcId="{FC6A4AC7-974F-C048-88A7-1667E0F9E359}" destId="{613097D2-D3B7-4443-9534-61E8514B01CE}" srcOrd="1" destOrd="0" presId="urn:microsoft.com/office/officeart/2005/8/layout/hierarchy1"/>
    <dgm:cxn modelId="{BFA3CBC0-9DD7-274A-ADF0-269C4EF457FD}" type="presParOf" srcId="{E2B01570-F912-C840-BC57-849F71EE369D}" destId="{057CFAF6-F85E-3E4A-B37C-A4B5EC08D3D7}" srcOrd="1" destOrd="0" presId="urn:microsoft.com/office/officeart/2005/8/layout/hierarchy1"/>
    <dgm:cxn modelId="{12C21ECF-89C0-9B42-85F9-881C046809F2}" type="presParOf" srcId="{950B224E-65CD-3A41-9B00-65540E285459}" destId="{D84B22A9-6E21-A84E-B902-5E90FEC22FAA}" srcOrd="2" destOrd="0" presId="urn:microsoft.com/office/officeart/2005/8/layout/hierarchy1"/>
    <dgm:cxn modelId="{DD1CAFA9-93D4-9546-838E-A24C22488536}" type="presParOf" srcId="{950B224E-65CD-3A41-9B00-65540E285459}" destId="{2E5E1786-7A07-3245-AFC8-FB316295FAE7}" srcOrd="3" destOrd="0" presId="urn:microsoft.com/office/officeart/2005/8/layout/hierarchy1"/>
    <dgm:cxn modelId="{799F533A-8905-1C43-84F5-F1855E70EFDD}" type="presParOf" srcId="{2E5E1786-7A07-3245-AFC8-FB316295FAE7}" destId="{4E1A7DD2-DDC3-804F-AADB-59837AAEDC36}" srcOrd="0" destOrd="0" presId="urn:microsoft.com/office/officeart/2005/8/layout/hierarchy1"/>
    <dgm:cxn modelId="{EFDFAFBB-AA17-EA46-9B29-AF80D2142123}" type="presParOf" srcId="{4E1A7DD2-DDC3-804F-AADB-59837AAEDC36}" destId="{B906AA72-3013-964A-B678-0CD1774883A8}" srcOrd="0" destOrd="0" presId="urn:microsoft.com/office/officeart/2005/8/layout/hierarchy1"/>
    <dgm:cxn modelId="{F208BE5F-FDD2-2C4E-9099-77175114A05C}" type="presParOf" srcId="{4E1A7DD2-DDC3-804F-AADB-59837AAEDC36}" destId="{99D6F937-C943-124B-BC5B-B844BE0560F8}" srcOrd="1" destOrd="0" presId="urn:microsoft.com/office/officeart/2005/8/layout/hierarchy1"/>
    <dgm:cxn modelId="{E3402F35-7EA2-D646-8559-E3A5E9397355}" type="presParOf" srcId="{2E5E1786-7A07-3245-AFC8-FB316295FAE7}" destId="{74898D33-9E54-8E40-A767-22349C2BD38E}" srcOrd="1" destOrd="0" presId="urn:microsoft.com/office/officeart/2005/8/layout/hierarchy1"/>
    <dgm:cxn modelId="{8411A1F1-31E1-0147-9270-72F2BCFF8474}" type="presParOf" srcId="{BEBCC286-3E61-544F-9695-AA0363D15838}" destId="{1117E545-EA6B-6648-9FBD-273FD2C2F74A}" srcOrd="4" destOrd="0" presId="urn:microsoft.com/office/officeart/2005/8/layout/hierarchy1"/>
    <dgm:cxn modelId="{BC031A54-B335-F44F-A410-6DEC842F0568}" type="presParOf" srcId="{BEBCC286-3E61-544F-9695-AA0363D15838}" destId="{27ADA675-0906-1242-9F28-4C0159839AB8}" srcOrd="5" destOrd="0" presId="urn:microsoft.com/office/officeart/2005/8/layout/hierarchy1"/>
    <dgm:cxn modelId="{F90AF522-BE9C-F24D-8BE8-29B7376E64AD}" type="presParOf" srcId="{27ADA675-0906-1242-9F28-4C0159839AB8}" destId="{49B03CAF-E0FE-A444-AC30-00BA99DDB146}" srcOrd="0" destOrd="0" presId="urn:microsoft.com/office/officeart/2005/8/layout/hierarchy1"/>
    <dgm:cxn modelId="{ADA70F38-CA3C-6340-9F3C-0782453E9CE4}" type="presParOf" srcId="{49B03CAF-E0FE-A444-AC30-00BA99DDB146}" destId="{52023AE4-2F1A-E745-8828-A9A31722E807}" srcOrd="0" destOrd="0" presId="urn:microsoft.com/office/officeart/2005/8/layout/hierarchy1"/>
    <dgm:cxn modelId="{C6071512-4BD8-7A42-8767-60A9832DDE53}" type="presParOf" srcId="{49B03CAF-E0FE-A444-AC30-00BA99DDB146}" destId="{AD1209E2-EEBE-414A-BACF-2F3450C14D54}" srcOrd="1" destOrd="0" presId="urn:microsoft.com/office/officeart/2005/8/layout/hierarchy1"/>
    <dgm:cxn modelId="{2E13D56E-A234-BA4D-8064-45858087BB16}" type="presParOf" srcId="{27ADA675-0906-1242-9F28-4C0159839AB8}" destId="{A9F035DD-807B-D94D-BA73-BA8BA69C669D}" srcOrd="1" destOrd="0" presId="urn:microsoft.com/office/officeart/2005/8/layout/hierarchy1"/>
    <dgm:cxn modelId="{4FFF4605-B8AD-6844-98DD-2AA7C77C3600}" type="presParOf" srcId="{A9F035DD-807B-D94D-BA73-BA8BA69C669D}" destId="{00932059-FE45-4445-8BA0-999FFD70BCE4}" srcOrd="0" destOrd="0" presId="urn:microsoft.com/office/officeart/2005/8/layout/hierarchy1"/>
    <dgm:cxn modelId="{DF448C47-F2A1-E64E-9B32-523CCB21E4B1}" type="presParOf" srcId="{A9F035DD-807B-D94D-BA73-BA8BA69C669D}" destId="{CE65AA24-C4E9-FB47-8511-B8294C66A755}" srcOrd="1" destOrd="0" presId="urn:microsoft.com/office/officeart/2005/8/layout/hierarchy1"/>
    <dgm:cxn modelId="{D4F927DB-1D3E-8B46-958F-0615A9B23F9A}" type="presParOf" srcId="{CE65AA24-C4E9-FB47-8511-B8294C66A755}" destId="{1AEEC63B-3096-4F44-8095-403A926501B9}" srcOrd="0" destOrd="0" presId="urn:microsoft.com/office/officeart/2005/8/layout/hierarchy1"/>
    <dgm:cxn modelId="{BCAD3EE7-CF53-D844-BB29-86690A64F490}" type="presParOf" srcId="{1AEEC63B-3096-4F44-8095-403A926501B9}" destId="{C3590CB8-758A-834B-BD64-6603CF1FD6FB}" srcOrd="0" destOrd="0" presId="urn:microsoft.com/office/officeart/2005/8/layout/hierarchy1"/>
    <dgm:cxn modelId="{B401CB79-2080-FD40-A65F-0F60630365B0}" type="presParOf" srcId="{1AEEC63B-3096-4F44-8095-403A926501B9}" destId="{9A8926A3-2252-A141-9633-0624949790DD}" srcOrd="1" destOrd="0" presId="urn:microsoft.com/office/officeart/2005/8/layout/hierarchy1"/>
    <dgm:cxn modelId="{AE154492-74A0-8640-BF46-142BA10854F9}" type="presParOf" srcId="{CE65AA24-C4E9-FB47-8511-B8294C66A755}" destId="{1C943F85-F213-A247-AF41-D7E7F09C44E0}" srcOrd="1" destOrd="0" presId="urn:microsoft.com/office/officeart/2005/8/layout/hierarchy1"/>
    <dgm:cxn modelId="{CC168046-53C4-3E43-B1E2-95D817F50DAF}" type="presParOf" srcId="{1C943F85-F213-A247-AF41-D7E7F09C44E0}" destId="{E9EEE077-92C5-C741-B0C8-9C27D6C23F02}" srcOrd="0" destOrd="0" presId="urn:microsoft.com/office/officeart/2005/8/layout/hierarchy1"/>
    <dgm:cxn modelId="{50D6C780-C2E2-F84D-8485-13E289B9676E}" type="presParOf" srcId="{1C943F85-F213-A247-AF41-D7E7F09C44E0}" destId="{CAE6BEEF-B822-7540-AD56-2366BAA5E49D}" srcOrd="1" destOrd="0" presId="urn:microsoft.com/office/officeart/2005/8/layout/hierarchy1"/>
    <dgm:cxn modelId="{2A42BA68-34A3-A249-A022-6875EE2BFF2F}" type="presParOf" srcId="{CAE6BEEF-B822-7540-AD56-2366BAA5E49D}" destId="{E628CF1E-9ECE-EA43-A01C-13C038AA0A4D}" srcOrd="0" destOrd="0" presId="urn:microsoft.com/office/officeart/2005/8/layout/hierarchy1"/>
    <dgm:cxn modelId="{C9D2520B-A383-0644-BF8A-756A6F95A2A3}" type="presParOf" srcId="{E628CF1E-9ECE-EA43-A01C-13C038AA0A4D}" destId="{DF435F81-2930-7446-BB76-F325B0BA54E7}" srcOrd="0" destOrd="0" presId="urn:microsoft.com/office/officeart/2005/8/layout/hierarchy1"/>
    <dgm:cxn modelId="{91EAF7BB-0806-524D-BA42-DDDB402DFEED}" type="presParOf" srcId="{E628CF1E-9ECE-EA43-A01C-13C038AA0A4D}" destId="{B5060DE5-0EBC-7041-AC87-C08C7A818C36}" srcOrd="1" destOrd="0" presId="urn:microsoft.com/office/officeart/2005/8/layout/hierarchy1"/>
    <dgm:cxn modelId="{E0BD5B02-5FE9-9749-BD1C-3758E2AD22AA}" type="presParOf" srcId="{CAE6BEEF-B822-7540-AD56-2366BAA5E49D}" destId="{4341D46B-A220-E644-8183-6DE24D520B8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EE077-92C5-C741-B0C8-9C27D6C23F02}">
      <dsp:nvSpPr>
        <dsp:cNvPr id="0" name=""/>
        <dsp:cNvSpPr/>
      </dsp:nvSpPr>
      <dsp:spPr>
        <a:xfrm>
          <a:off x="4279369" y="1698419"/>
          <a:ext cx="91440" cy="231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43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32059-FE45-4445-8BA0-999FFD70BCE4}">
      <dsp:nvSpPr>
        <dsp:cNvPr id="0" name=""/>
        <dsp:cNvSpPr/>
      </dsp:nvSpPr>
      <dsp:spPr>
        <a:xfrm>
          <a:off x="4279369" y="961675"/>
          <a:ext cx="91440" cy="231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43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7E545-EA6B-6648-9FBD-273FD2C2F74A}">
      <dsp:nvSpPr>
        <dsp:cNvPr id="0" name=""/>
        <dsp:cNvSpPr/>
      </dsp:nvSpPr>
      <dsp:spPr>
        <a:xfrm>
          <a:off x="2623040" y="224931"/>
          <a:ext cx="1702048" cy="231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715"/>
              </a:lnTo>
              <a:lnTo>
                <a:pt x="1702048" y="157715"/>
              </a:lnTo>
              <a:lnTo>
                <a:pt x="1702048" y="23143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B22A9-6E21-A84E-B902-5E90FEC22FAA}">
      <dsp:nvSpPr>
        <dsp:cNvPr id="0" name=""/>
        <dsp:cNvSpPr/>
      </dsp:nvSpPr>
      <dsp:spPr>
        <a:xfrm>
          <a:off x="2866190" y="1698419"/>
          <a:ext cx="486299" cy="231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715"/>
              </a:lnTo>
              <a:lnTo>
                <a:pt x="486299" y="157715"/>
              </a:lnTo>
              <a:lnTo>
                <a:pt x="486299" y="23143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43945-DABB-0648-892B-E6A697F520A2}">
      <dsp:nvSpPr>
        <dsp:cNvPr id="0" name=""/>
        <dsp:cNvSpPr/>
      </dsp:nvSpPr>
      <dsp:spPr>
        <a:xfrm>
          <a:off x="2379890" y="1698419"/>
          <a:ext cx="486299" cy="231434"/>
        </a:xfrm>
        <a:custGeom>
          <a:avLst/>
          <a:gdLst/>
          <a:ahLst/>
          <a:cxnLst/>
          <a:rect l="0" t="0" r="0" b="0"/>
          <a:pathLst>
            <a:path>
              <a:moveTo>
                <a:pt x="486299" y="0"/>
              </a:moveTo>
              <a:lnTo>
                <a:pt x="486299" y="157715"/>
              </a:lnTo>
              <a:lnTo>
                <a:pt x="0" y="157715"/>
              </a:lnTo>
              <a:lnTo>
                <a:pt x="0" y="23143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B91BF-A3EC-7844-BDD6-FCC4713BAC5B}">
      <dsp:nvSpPr>
        <dsp:cNvPr id="0" name=""/>
        <dsp:cNvSpPr/>
      </dsp:nvSpPr>
      <dsp:spPr>
        <a:xfrm>
          <a:off x="2820470" y="961675"/>
          <a:ext cx="91440" cy="231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43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8CDD9-CD2D-7C4F-A922-B6C855CA25CB}">
      <dsp:nvSpPr>
        <dsp:cNvPr id="0" name=""/>
        <dsp:cNvSpPr/>
      </dsp:nvSpPr>
      <dsp:spPr>
        <a:xfrm>
          <a:off x="2623040" y="224931"/>
          <a:ext cx="243149" cy="231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715"/>
              </a:lnTo>
              <a:lnTo>
                <a:pt x="243149" y="157715"/>
              </a:lnTo>
              <a:lnTo>
                <a:pt x="243149" y="23143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1F288-F6DE-3649-ABD1-E498B82A352A}">
      <dsp:nvSpPr>
        <dsp:cNvPr id="0" name=""/>
        <dsp:cNvSpPr/>
      </dsp:nvSpPr>
      <dsp:spPr>
        <a:xfrm>
          <a:off x="1361571" y="1698419"/>
          <a:ext cx="91440" cy="231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43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5601B8-9CA4-714E-9987-43AE67168BE3}">
      <dsp:nvSpPr>
        <dsp:cNvPr id="0" name=""/>
        <dsp:cNvSpPr/>
      </dsp:nvSpPr>
      <dsp:spPr>
        <a:xfrm>
          <a:off x="920992" y="961675"/>
          <a:ext cx="486299" cy="231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715"/>
              </a:lnTo>
              <a:lnTo>
                <a:pt x="486299" y="157715"/>
              </a:lnTo>
              <a:lnTo>
                <a:pt x="486299" y="23143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E996E-7790-F64A-968D-9688D3A4C9E7}">
      <dsp:nvSpPr>
        <dsp:cNvPr id="0" name=""/>
        <dsp:cNvSpPr/>
      </dsp:nvSpPr>
      <dsp:spPr>
        <a:xfrm>
          <a:off x="388972" y="1698419"/>
          <a:ext cx="91440" cy="231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43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51F859-1838-9249-84F2-6C83AB926D67}">
      <dsp:nvSpPr>
        <dsp:cNvPr id="0" name=""/>
        <dsp:cNvSpPr/>
      </dsp:nvSpPr>
      <dsp:spPr>
        <a:xfrm>
          <a:off x="434692" y="961675"/>
          <a:ext cx="486299" cy="231434"/>
        </a:xfrm>
        <a:custGeom>
          <a:avLst/>
          <a:gdLst/>
          <a:ahLst/>
          <a:cxnLst/>
          <a:rect l="0" t="0" r="0" b="0"/>
          <a:pathLst>
            <a:path>
              <a:moveTo>
                <a:pt x="486299" y="0"/>
              </a:moveTo>
              <a:lnTo>
                <a:pt x="486299" y="157715"/>
              </a:lnTo>
              <a:lnTo>
                <a:pt x="0" y="157715"/>
              </a:lnTo>
              <a:lnTo>
                <a:pt x="0" y="23143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42EC4-973C-624B-8B6E-DD89F1E0FF9D}">
      <dsp:nvSpPr>
        <dsp:cNvPr id="0" name=""/>
        <dsp:cNvSpPr/>
      </dsp:nvSpPr>
      <dsp:spPr>
        <a:xfrm>
          <a:off x="920992" y="224931"/>
          <a:ext cx="1702048" cy="231434"/>
        </a:xfrm>
        <a:custGeom>
          <a:avLst/>
          <a:gdLst/>
          <a:ahLst/>
          <a:cxnLst/>
          <a:rect l="0" t="0" r="0" b="0"/>
          <a:pathLst>
            <a:path>
              <a:moveTo>
                <a:pt x="1702048" y="0"/>
              </a:moveTo>
              <a:lnTo>
                <a:pt x="1702048" y="157715"/>
              </a:lnTo>
              <a:lnTo>
                <a:pt x="0" y="157715"/>
              </a:lnTo>
              <a:lnTo>
                <a:pt x="0" y="23143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CF8A2-C659-9045-8B22-277A15D5DBC0}">
      <dsp:nvSpPr>
        <dsp:cNvPr id="0" name=""/>
        <dsp:cNvSpPr/>
      </dsp:nvSpPr>
      <dsp:spPr>
        <a:xfrm>
          <a:off x="2225159" y="1119"/>
          <a:ext cx="795762" cy="2238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815A4F-0A0C-1C4D-B9B9-11F4A71F4D08}">
      <dsp:nvSpPr>
        <dsp:cNvPr id="0" name=""/>
        <dsp:cNvSpPr/>
      </dsp:nvSpPr>
      <dsp:spPr>
        <a:xfrm>
          <a:off x="2313577" y="85117"/>
          <a:ext cx="795762" cy="2238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index</a:t>
          </a:r>
          <a:endParaRPr lang="fr-FR" sz="900" kern="1200" dirty="0"/>
        </a:p>
      </dsp:txBody>
      <dsp:txXfrm>
        <a:off x="2320132" y="91672"/>
        <a:ext cx="782652" cy="210701"/>
      </dsp:txXfrm>
    </dsp:sp>
    <dsp:sp modelId="{1E268131-711A-C841-B1E3-255A1290E5A9}">
      <dsp:nvSpPr>
        <dsp:cNvPr id="0" name=""/>
        <dsp:cNvSpPr/>
      </dsp:nvSpPr>
      <dsp:spPr>
        <a:xfrm>
          <a:off x="523110" y="456365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8FEDD9-75C2-8144-9093-2450A0162E13}">
      <dsp:nvSpPr>
        <dsp:cNvPr id="0" name=""/>
        <dsp:cNvSpPr/>
      </dsp:nvSpPr>
      <dsp:spPr>
        <a:xfrm>
          <a:off x="611528" y="540363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A</a:t>
          </a:r>
          <a:endParaRPr lang="fr-FR" sz="900" kern="1200" dirty="0"/>
        </a:p>
      </dsp:txBody>
      <dsp:txXfrm>
        <a:off x="626328" y="555163"/>
        <a:ext cx="766162" cy="475709"/>
      </dsp:txXfrm>
    </dsp:sp>
    <dsp:sp modelId="{71836653-FEE5-2044-BE94-E6DF067EE32B}">
      <dsp:nvSpPr>
        <dsp:cNvPr id="0" name=""/>
        <dsp:cNvSpPr/>
      </dsp:nvSpPr>
      <dsp:spPr>
        <a:xfrm>
          <a:off x="36811" y="1193109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F0419C-2A2C-7E45-AE7D-705C0C78D5DA}">
      <dsp:nvSpPr>
        <dsp:cNvPr id="0" name=""/>
        <dsp:cNvSpPr/>
      </dsp:nvSpPr>
      <dsp:spPr>
        <a:xfrm>
          <a:off x="125229" y="1277106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</a:t>
          </a:r>
          <a:endParaRPr lang="fr-FR" sz="900" kern="1200" dirty="0"/>
        </a:p>
      </dsp:txBody>
      <dsp:txXfrm>
        <a:off x="140029" y="1291906"/>
        <a:ext cx="766162" cy="475709"/>
      </dsp:txXfrm>
    </dsp:sp>
    <dsp:sp modelId="{9A1F2319-B18D-F640-8895-FD7F355DCF96}">
      <dsp:nvSpPr>
        <dsp:cNvPr id="0" name=""/>
        <dsp:cNvSpPr/>
      </dsp:nvSpPr>
      <dsp:spPr>
        <a:xfrm>
          <a:off x="36811" y="1929853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1D02D1-984C-6A4D-8F45-452A92B2A86B}">
      <dsp:nvSpPr>
        <dsp:cNvPr id="0" name=""/>
        <dsp:cNvSpPr/>
      </dsp:nvSpPr>
      <dsp:spPr>
        <a:xfrm>
          <a:off x="125229" y="2013850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A 3,8</a:t>
          </a:r>
          <a:endParaRPr lang="fr-FR" sz="900" kern="1200" dirty="0"/>
        </a:p>
      </dsp:txBody>
      <dsp:txXfrm>
        <a:off x="140029" y="2028650"/>
        <a:ext cx="766162" cy="475709"/>
      </dsp:txXfrm>
    </dsp:sp>
    <dsp:sp modelId="{6E908BC6-71D9-2F44-8C21-56D7296462F6}">
      <dsp:nvSpPr>
        <dsp:cNvPr id="0" name=""/>
        <dsp:cNvSpPr/>
      </dsp:nvSpPr>
      <dsp:spPr>
        <a:xfrm>
          <a:off x="1009410" y="1193109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D12998-F912-F141-9E33-B72CE765BFC1}">
      <dsp:nvSpPr>
        <dsp:cNvPr id="0" name=""/>
        <dsp:cNvSpPr/>
      </dsp:nvSpPr>
      <dsp:spPr>
        <a:xfrm>
          <a:off x="1097828" y="1277106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G</a:t>
          </a:r>
          <a:endParaRPr lang="fr-FR" sz="900" kern="1200" dirty="0"/>
        </a:p>
      </dsp:txBody>
      <dsp:txXfrm>
        <a:off x="1112628" y="1291906"/>
        <a:ext cx="766162" cy="475709"/>
      </dsp:txXfrm>
    </dsp:sp>
    <dsp:sp modelId="{67D9E86C-9511-0F47-B031-8940C688F00E}">
      <dsp:nvSpPr>
        <dsp:cNvPr id="0" name=""/>
        <dsp:cNvSpPr/>
      </dsp:nvSpPr>
      <dsp:spPr>
        <a:xfrm>
          <a:off x="1009410" y="1929853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B93DFF-70FD-584B-9138-7C59075C0D68}">
      <dsp:nvSpPr>
        <dsp:cNvPr id="0" name=""/>
        <dsp:cNvSpPr/>
      </dsp:nvSpPr>
      <dsp:spPr>
        <a:xfrm>
          <a:off x="1097828" y="2013850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 5</a:t>
          </a:r>
          <a:endParaRPr lang="fr-FR" sz="900" kern="1200" dirty="0"/>
        </a:p>
      </dsp:txBody>
      <dsp:txXfrm>
        <a:off x="1112628" y="2028650"/>
        <a:ext cx="766162" cy="475709"/>
      </dsp:txXfrm>
    </dsp:sp>
    <dsp:sp modelId="{EC1818CB-E1D4-814F-A7C7-91DD3A0A844D}">
      <dsp:nvSpPr>
        <dsp:cNvPr id="0" name=""/>
        <dsp:cNvSpPr/>
      </dsp:nvSpPr>
      <dsp:spPr>
        <a:xfrm>
          <a:off x="2468309" y="456365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E16EA4-E1FC-F243-8C84-588DDB9772A1}">
      <dsp:nvSpPr>
        <dsp:cNvPr id="0" name=""/>
        <dsp:cNvSpPr/>
      </dsp:nvSpPr>
      <dsp:spPr>
        <a:xfrm>
          <a:off x="2556727" y="540363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 </a:t>
          </a:r>
          <a:endParaRPr lang="fr-FR" sz="900" kern="1200" dirty="0"/>
        </a:p>
      </dsp:txBody>
      <dsp:txXfrm>
        <a:off x="2571527" y="555163"/>
        <a:ext cx="766162" cy="475709"/>
      </dsp:txXfrm>
    </dsp:sp>
    <dsp:sp modelId="{79A6F889-C59E-6B4C-AD5E-16F009D6BC9E}">
      <dsp:nvSpPr>
        <dsp:cNvPr id="0" name=""/>
        <dsp:cNvSpPr/>
      </dsp:nvSpPr>
      <dsp:spPr>
        <a:xfrm>
          <a:off x="2468309" y="1193109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A065C6-1AF3-004D-A4D5-C1CE38B83591}">
      <dsp:nvSpPr>
        <dsp:cNvPr id="0" name=""/>
        <dsp:cNvSpPr/>
      </dsp:nvSpPr>
      <dsp:spPr>
        <a:xfrm>
          <a:off x="2556727" y="1277106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A</a:t>
          </a:r>
          <a:endParaRPr lang="fr-FR" sz="900" kern="1200" dirty="0"/>
        </a:p>
      </dsp:txBody>
      <dsp:txXfrm>
        <a:off x="2571527" y="1291906"/>
        <a:ext cx="766162" cy="475709"/>
      </dsp:txXfrm>
    </dsp:sp>
    <dsp:sp modelId="{7BAA4F6C-0A03-5849-862A-6810DB83B6B0}">
      <dsp:nvSpPr>
        <dsp:cNvPr id="0" name=""/>
        <dsp:cNvSpPr/>
      </dsp:nvSpPr>
      <dsp:spPr>
        <a:xfrm>
          <a:off x="1982009" y="1929853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3097D2-D3B7-4443-9534-61E8514B01CE}">
      <dsp:nvSpPr>
        <dsp:cNvPr id="0" name=""/>
        <dsp:cNvSpPr/>
      </dsp:nvSpPr>
      <dsp:spPr>
        <a:xfrm>
          <a:off x="2070427" y="2013850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 2,7</a:t>
          </a:r>
          <a:endParaRPr lang="fr-FR" sz="900" kern="1200" dirty="0"/>
        </a:p>
      </dsp:txBody>
      <dsp:txXfrm>
        <a:off x="2085227" y="2028650"/>
        <a:ext cx="766162" cy="475709"/>
      </dsp:txXfrm>
    </dsp:sp>
    <dsp:sp modelId="{B906AA72-3013-964A-B678-0CD1774883A8}">
      <dsp:nvSpPr>
        <dsp:cNvPr id="0" name=""/>
        <dsp:cNvSpPr/>
      </dsp:nvSpPr>
      <dsp:spPr>
        <a:xfrm>
          <a:off x="2954608" y="1929853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D6F937-C943-124B-BC5B-B844BE0560F8}">
      <dsp:nvSpPr>
        <dsp:cNvPr id="0" name=""/>
        <dsp:cNvSpPr/>
      </dsp:nvSpPr>
      <dsp:spPr>
        <a:xfrm>
          <a:off x="3043026" y="2013850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G 4</a:t>
          </a:r>
          <a:endParaRPr lang="fr-FR" sz="900" kern="1200" dirty="0"/>
        </a:p>
      </dsp:txBody>
      <dsp:txXfrm>
        <a:off x="3057826" y="2028650"/>
        <a:ext cx="766162" cy="475709"/>
      </dsp:txXfrm>
    </dsp:sp>
    <dsp:sp modelId="{52023AE4-2F1A-E745-8828-A9A31722E807}">
      <dsp:nvSpPr>
        <dsp:cNvPr id="0" name=""/>
        <dsp:cNvSpPr/>
      </dsp:nvSpPr>
      <dsp:spPr>
        <a:xfrm>
          <a:off x="3927207" y="456365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1209E2-EEBE-414A-BACF-2F3450C14D54}">
      <dsp:nvSpPr>
        <dsp:cNvPr id="0" name=""/>
        <dsp:cNvSpPr/>
      </dsp:nvSpPr>
      <dsp:spPr>
        <a:xfrm>
          <a:off x="4015625" y="540363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G</a:t>
          </a:r>
          <a:endParaRPr lang="fr-FR" sz="900" kern="1200" dirty="0"/>
        </a:p>
      </dsp:txBody>
      <dsp:txXfrm>
        <a:off x="4030425" y="555163"/>
        <a:ext cx="766162" cy="475709"/>
      </dsp:txXfrm>
    </dsp:sp>
    <dsp:sp modelId="{C3590CB8-758A-834B-BD64-6603CF1FD6FB}">
      <dsp:nvSpPr>
        <dsp:cNvPr id="0" name=""/>
        <dsp:cNvSpPr/>
      </dsp:nvSpPr>
      <dsp:spPr>
        <a:xfrm>
          <a:off x="3927207" y="1193109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8926A3-2252-A141-9633-0624949790DD}">
      <dsp:nvSpPr>
        <dsp:cNvPr id="0" name=""/>
        <dsp:cNvSpPr/>
      </dsp:nvSpPr>
      <dsp:spPr>
        <a:xfrm>
          <a:off x="4015625" y="1277106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</a:t>
          </a:r>
          <a:endParaRPr lang="fr-FR" sz="900" kern="1200" dirty="0"/>
        </a:p>
      </dsp:txBody>
      <dsp:txXfrm>
        <a:off x="4030425" y="1291906"/>
        <a:ext cx="766162" cy="475709"/>
      </dsp:txXfrm>
    </dsp:sp>
    <dsp:sp modelId="{DF435F81-2930-7446-BB76-F325B0BA54E7}">
      <dsp:nvSpPr>
        <dsp:cNvPr id="0" name=""/>
        <dsp:cNvSpPr/>
      </dsp:nvSpPr>
      <dsp:spPr>
        <a:xfrm>
          <a:off x="3927207" y="1929853"/>
          <a:ext cx="795762" cy="5053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060DE5-0EBC-7041-AC87-C08C7A818C36}">
      <dsp:nvSpPr>
        <dsp:cNvPr id="0" name=""/>
        <dsp:cNvSpPr/>
      </dsp:nvSpPr>
      <dsp:spPr>
        <a:xfrm>
          <a:off x="4015625" y="2013850"/>
          <a:ext cx="795762" cy="5053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A 1,6</a:t>
          </a:r>
          <a:endParaRPr lang="fr-FR" sz="900" kern="1200" dirty="0"/>
        </a:p>
      </dsp:txBody>
      <dsp:txXfrm>
        <a:off x="4030425" y="2028650"/>
        <a:ext cx="766162" cy="475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3175" y="0"/>
            <a:ext cx="2916238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61488"/>
            <a:ext cx="29162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3175" y="9361488"/>
            <a:ext cx="29162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9D25268-6B79-2F43-BA88-E1AE9C9D34C1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09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3175" y="0"/>
            <a:ext cx="2916238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27600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1538"/>
            <a:ext cx="5384800" cy="44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1488"/>
            <a:ext cx="29162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3175" y="9361488"/>
            <a:ext cx="29162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CE093D4-AEE0-5547-ACE0-7111D53A9CCD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04960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/>
              <a:t>Vincent Ranwez (UM2)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/>
              <a:t>phylogénie, EMA 2005</a:t>
            </a:r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27600" cy="3695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3100" y="4681538"/>
            <a:ext cx="5384800" cy="443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Comment définir la qualité d’un nucléotide.</a:t>
            </a:r>
          </a:p>
          <a:p>
            <a:r>
              <a:rPr lang="fr-FR" dirty="0" smtClean="0"/>
              <a:t>Le séquenceur séquence nucléotide par nucléotide. A chaque fois, un pic de fluorescence</a:t>
            </a:r>
            <a:r>
              <a:rPr lang="fr-FR" baseline="0" dirty="0" smtClean="0"/>
              <a:t> est émis. </a:t>
            </a:r>
          </a:p>
          <a:p>
            <a:r>
              <a:rPr lang="fr-FR" baseline="0" dirty="0" smtClean="0"/>
              <a:t>Si cette fluorescence n’est pas claire, le séquenceur est moins sur de lui : la qualité du nucléotide est plus basse.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Sur le </a:t>
            </a:r>
            <a:r>
              <a:rPr lang="fr-FR" baseline="0" dirty="0" err="1" smtClean="0"/>
              <a:t>shéma</a:t>
            </a:r>
            <a:r>
              <a:rPr lang="fr-FR" baseline="0" dirty="0" smtClean="0"/>
              <a:t> d droit, on a le </a:t>
            </a:r>
            <a:r>
              <a:rPr lang="fr-FR" baseline="0" dirty="0" err="1" smtClean="0"/>
              <a:t>T</a:t>
            </a:r>
            <a:r>
              <a:rPr lang="fr-FR" baseline="0" dirty="0" smtClean="0"/>
              <a:t> pour lequel on a clairement un pic de fluo rouge : donc bonne qualité.</a:t>
            </a:r>
          </a:p>
          <a:p>
            <a:r>
              <a:rPr lang="fr-FR" baseline="0" dirty="0" smtClean="0"/>
              <a:t>Au niveau du A, on constate que plusieurs couleurs ont été détectées : qualité plus basse.</a:t>
            </a:r>
          </a:p>
          <a:p>
            <a:r>
              <a:rPr lang="fr-FR" baseline="0" dirty="0" smtClean="0"/>
              <a:t>On peut aussi ne pas avoir de message lumineux suffisant </a:t>
            </a:r>
            <a:r>
              <a:rPr lang="fr-FR" baseline="0" dirty="0" smtClean="0">
                <a:sym typeface="Wingdings"/>
              </a:rPr>
              <a:t> on obtient un N, sans qualité.</a:t>
            </a:r>
          </a:p>
          <a:p>
            <a:endParaRPr lang="fr-FR" baseline="0" dirty="0" smtClean="0">
              <a:sym typeface="Wingdings"/>
            </a:endParaRPr>
          </a:p>
          <a:p>
            <a:r>
              <a:rPr lang="fr-FR" baseline="0" dirty="0" smtClean="0">
                <a:sym typeface="Wingdings"/>
              </a:rPr>
              <a:t>La qualité est déterminée en fonction de la probabilité que la base soit </a:t>
            </a:r>
            <a:r>
              <a:rPr lang="fr-FR" baseline="0" dirty="0" err="1" smtClean="0">
                <a:sym typeface="Wingdings"/>
              </a:rPr>
              <a:t>éronnée</a:t>
            </a:r>
            <a:r>
              <a:rPr lang="fr-FR" baseline="0" dirty="0" smtClean="0">
                <a:sym typeface="Wingdings"/>
              </a:rPr>
              <a:t>.</a:t>
            </a:r>
          </a:p>
          <a:p>
            <a:r>
              <a:rPr lang="fr-FR" baseline="0" dirty="0" smtClean="0">
                <a:sym typeface="Wingdings"/>
              </a:rPr>
              <a:t>Par exemple, si j’ai une chance sur 10 de faire une erreur, j’aurais donc le bon nucléotide dans 90% des cas, alors Q=-10log(P) = 10</a:t>
            </a:r>
          </a:p>
          <a:p>
            <a:endParaRPr lang="fr-FR" sz="1400" b="1" baseline="0" dirty="0" smtClean="0">
              <a:solidFill>
                <a:srgbClr val="FF0000"/>
              </a:solidFill>
              <a:sym typeface="Wingdings"/>
            </a:endParaRPr>
          </a:p>
          <a:p>
            <a:r>
              <a:rPr lang="fr-FR" sz="1400" b="1" baseline="0" dirty="0" smtClean="0">
                <a:solidFill>
                  <a:srgbClr val="FF0000"/>
                </a:solidFill>
                <a:sym typeface="Wingdings"/>
              </a:rPr>
              <a:t> Vérifier le calcul avec Vincent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22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stocker un reads j’ai donc besoin d’enregistrer : </a:t>
            </a:r>
          </a:p>
          <a:p>
            <a:r>
              <a:rPr lang="fr-FR" dirty="0" smtClean="0"/>
              <a:t>-son</a:t>
            </a:r>
            <a:r>
              <a:rPr lang="fr-FR" baseline="0" dirty="0" smtClean="0"/>
              <a:t> nom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Ses nucléotides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Sa qualité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smtClean="0">
                <a:sym typeface="Wingdings"/>
              </a:rPr>
              <a:t> Comment compacter l’info de qualité?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014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stocker un reads j’ai donc besoin d’enregistrer : </a:t>
            </a:r>
          </a:p>
          <a:p>
            <a:r>
              <a:rPr lang="fr-FR" dirty="0" smtClean="0"/>
              <a:t>-son</a:t>
            </a:r>
            <a:r>
              <a:rPr lang="fr-FR" baseline="0" dirty="0" smtClean="0"/>
              <a:t> nom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Ses nucléotides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Sa qualité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smtClean="0">
                <a:sym typeface="Wingdings"/>
              </a:rPr>
              <a:t> Comment compacter l’info de qualité?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014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stocker un reads j’ai donc besoin d’enregistrer : </a:t>
            </a:r>
          </a:p>
          <a:p>
            <a:r>
              <a:rPr lang="fr-FR" dirty="0" smtClean="0"/>
              <a:t>-son</a:t>
            </a:r>
            <a:r>
              <a:rPr lang="fr-FR" baseline="0" dirty="0" smtClean="0"/>
              <a:t> nom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Ses nucléotides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Sa qualité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smtClean="0">
                <a:sym typeface="Wingdings"/>
              </a:rPr>
              <a:t> Comment compacter l’info de qualité?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01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Faire une démo en live de </a:t>
            </a:r>
            <a:r>
              <a:rPr lang="fr-FR" dirty="0" err="1" smtClean="0"/>
              <a:t>Fastqc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02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27600" cy="3695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3100" y="4681538"/>
            <a:ext cx="5384800" cy="443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:</a:t>
            </a:r>
          </a:p>
          <a:p>
            <a:r>
              <a:rPr lang="fr-FR" dirty="0" smtClean="0"/>
              <a:t>Trouver les recoupements</a:t>
            </a:r>
          </a:p>
          <a:p>
            <a:r>
              <a:rPr lang="fr-FR" dirty="0" smtClean="0"/>
              <a:t>Créer une séquence consensus la plus courte possible.</a:t>
            </a:r>
          </a:p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449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:</a:t>
            </a:r>
          </a:p>
          <a:p>
            <a:r>
              <a:rPr lang="fr-FR" dirty="0" smtClean="0"/>
              <a:t>Trouver les recoupements</a:t>
            </a:r>
          </a:p>
          <a:p>
            <a:r>
              <a:rPr lang="fr-FR" dirty="0" smtClean="0"/>
              <a:t>Créer une séquence consensus la plus courte possible.</a:t>
            </a:r>
          </a:p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449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 : on ne dépend plus du premier </a:t>
            </a:r>
            <a:r>
              <a:rPr lang="fr-FR" dirty="0" err="1" smtClean="0"/>
              <a:t>read</a:t>
            </a:r>
            <a:r>
              <a:rPr lang="fr-FR" dirty="0" smtClean="0"/>
              <a:t> prit en compte.</a:t>
            </a:r>
          </a:p>
          <a:p>
            <a:endParaRPr lang="fr-FR" dirty="0" smtClean="0"/>
          </a:p>
          <a:p>
            <a:r>
              <a:rPr lang="fr-FR" dirty="0" smtClean="0"/>
              <a:t>Inconvénient</a:t>
            </a:r>
            <a:r>
              <a:rPr lang="fr-FR" baseline="0" dirty="0" smtClean="0"/>
              <a:t> : on teste la relation entre chaque couple de marqueurs + Trouver le chemin est un problème compliqué.</a:t>
            </a:r>
          </a:p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79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27600" cy="3695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3100" y="4681538"/>
            <a:ext cx="5384800" cy="443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27600" cy="3695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3100" y="4681538"/>
            <a:ext cx="5384800" cy="443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OK mais concrètement, comment faire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618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20 </a:t>
            </a:r>
            <a:r>
              <a:rPr lang="fr-FR" dirty="0" err="1" smtClean="0"/>
              <a:t>mooins</a:t>
            </a:r>
            <a:r>
              <a:rPr lang="fr-FR" dirty="0" smtClean="0"/>
              <a:t> d’erreur</a:t>
            </a:r>
          </a:p>
          <a:p>
            <a:r>
              <a:rPr lang="fr-FR" dirty="0" smtClean="0"/>
              <a:t>Si j ‘ai une erreur de </a:t>
            </a:r>
            <a:r>
              <a:rPr lang="fr-FR" dirty="0" err="1" smtClean="0"/>
              <a:t>sequencage</a:t>
            </a:r>
            <a:r>
              <a:rPr lang="fr-FR" dirty="0" smtClean="0"/>
              <a:t> </a:t>
            </a:r>
            <a:r>
              <a:rPr lang="fr-FR" dirty="0" err="1" smtClean="0"/>
              <a:t>pamis</a:t>
            </a:r>
            <a:r>
              <a:rPr lang="fr-FR" dirty="0" smtClean="0"/>
              <a:t> les 60, je me </a:t>
            </a:r>
            <a:r>
              <a:rPr lang="fr-FR" dirty="0" err="1" smtClean="0"/>
              <a:t>trompereez</a:t>
            </a:r>
            <a:r>
              <a:rPr lang="fr-FR" dirty="0" smtClean="0"/>
              <a:t> pas avec es 20 a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448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Index de</a:t>
            </a:r>
            <a:r>
              <a:rPr lang="fr-FR" baseline="0" dirty="0" smtClean="0"/>
              <a:t> la </a:t>
            </a:r>
            <a:r>
              <a:rPr lang="fr-FR" baseline="0" dirty="0" err="1" smtClean="0"/>
              <a:t>reference</a:t>
            </a:r>
            <a:r>
              <a:rPr lang="fr-FR" baseline="0" dirty="0" smtClean="0"/>
              <a:t> = tous les chevauchants</a:t>
            </a:r>
          </a:p>
          <a:p>
            <a:r>
              <a:rPr lang="fr-FR" baseline="0" dirty="0" smtClean="0"/>
              <a:t>Par contre pour le reads je fais pas tous les chevauchant</a:t>
            </a:r>
          </a:p>
          <a:p>
            <a:endParaRPr lang="fr-FR" baseline="0" dirty="0" smtClean="0"/>
          </a:p>
          <a:p>
            <a:r>
              <a:rPr lang="fr-FR" baseline="0" dirty="0" smtClean="0"/>
              <a:t>En fait je ne </a:t>
            </a:r>
            <a:r>
              <a:rPr lang="fr-FR" baseline="0" dirty="0" err="1" smtClean="0"/>
              <a:t>repete</a:t>
            </a:r>
            <a:r>
              <a:rPr lang="fr-FR" baseline="0" dirty="0" smtClean="0"/>
              <a:t> pas le A a chaque fois par exemple , </a:t>
            </a:r>
            <a:r>
              <a:rPr lang="fr-FR" baseline="0" dirty="0" err="1" smtClean="0"/>
              <a:t>doncje</a:t>
            </a:r>
            <a:r>
              <a:rPr lang="fr-FR" baseline="0" dirty="0" smtClean="0"/>
              <a:t> gagne en espace.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799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Index de</a:t>
            </a:r>
            <a:r>
              <a:rPr lang="fr-FR" baseline="0" dirty="0" smtClean="0"/>
              <a:t> la </a:t>
            </a:r>
            <a:r>
              <a:rPr lang="fr-FR" baseline="0" dirty="0" err="1" smtClean="0"/>
              <a:t>reference</a:t>
            </a:r>
            <a:r>
              <a:rPr lang="fr-FR" baseline="0" dirty="0" smtClean="0"/>
              <a:t> = tous les chevauchants</a:t>
            </a:r>
          </a:p>
          <a:p>
            <a:r>
              <a:rPr lang="fr-FR" baseline="0" dirty="0" smtClean="0"/>
              <a:t>Par contre pour le reads je fais pas tous les chevauchant</a:t>
            </a:r>
          </a:p>
          <a:p>
            <a:endParaRPr lang="fr-FR" baseline="0" dirty="0" smtClean="0"/>
          </a:p>
          <a:p>
            <a:r>
              <a:rPr lang="fr-FR" baseline="0" dirty="0" smtClean="0"/>
              <a:t>En fait je ne </a:t>
            </a:r>
            <a:r>
              <a:rPr lang="fr-FR" baseline="0" dirty="0" err="1" smtClean="0"/>
              <a:t>repete</a:t>
            </a:r>
            <a:r>
              <a:rPr lang="fr-FR" baseline="0" dirty="0" smtClean="0"/>
              <a:t> pas le A a chaque fois par exemple , </a:t>
            </a:r>
            <a:r>
              <a:rPr lang="fr-FR" baseline="0" dirty="0" err="1" smtClean="0"/>
              <a:t>doncje</a:t>
            </a:r>
            <a:r>
              <a:rPr lang="fr-FR" baseline="0" dirty="0" smtClean="0"/>
              <a:t> gagne en espace.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799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Montrer un fichier SAM ?</a:t>
            </a:r>
          </a:p>
          <a:p>
            <a:r>
              <a:rPr lang="fr-FR" dirty="0" smtClean="0"/>
              <a:t>Faire un exercice CIGAR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534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Montrer un fichier SAM ?</a:t>
            </a:r>
          </a:p>
          <a:p>
            <a:r>
              <a:rPr lang="fr-FR" dirty="0" smtClean="0"/>
              <a:t>Faire un exercice CIGAR</a:t>
            </a:r>
          </a:p>
          <a:p>
            <a:endParaRPr lang="fr-FR" dirty="0" smtClean="0"/>
          </a:p>
          <a:p>
            <a:r>
              <a:rPr lang="fr-FR" dirty="0" smtClean="0"/>
              <a:t>Traduction de CIGAR ?</a:t>
            </a:r>
          </a:p>
          <a:p>
            <a:endParaRPr lang="fr-FR" dirty="0" smtClean="0"/>
          </a:p>
          <a:p>
            <a:r>
              <a:rPr lang="fr-FR" dirty="0" smtClean="0"/>
              <a:t>Mettre la réponse</a:t>
            </a:r>
            <a:r>
              <a:rPr lang="fr-FR" baseline="0" dirty="0" smtClean="0"/>
              <a:t> !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534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Montrer un fichier SAM ?</a:t>
            </a:r>
          </a:p>
          <a:p>
            <a:r>
              <a:rPr lang="fr-FR" dirty="0" smtClean="0"/>
              <a:t>Faire un exercice CIGAR</a:t>
            </a:r>
          </a:p>
          <a:p>
            <a:endParaRPr lang="fr-FR" dirty="0" smtClean="0"/>
          </a:p>
          <a:p>
            <a:r>
              <a:rPr lang="fr-FR" dirty="0" smtClean="0"/>
              <a:t>Traduction de CIGAR ?</a:t>
            </a:r>
          </a:p>
          <a:p>
            <a:endParaRPr lang="fr-FR" dirty="0" smtClean="0"/>
          </a:p>
          <a:p>
            <a:r>
              <a:rPr lang="fr-FR" dirty="0" smtClean="0"/>
              <a:t>Mettre la réponse</a:t>
            </a:r>
            <a:r>
              <a:rPr lang="fr-FR" baseline="0" dirty="0" smtClean="0"/>
              <a:t> !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534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Montrer un fichier SAM ?</a:t>
            </a:r>
          </a:p>
          <a:p>
            <a:r>
              <a:rPr lang="fr-FR" dirty="0" smtClean="0"/>
              <a:t>Faire un exercice CIGAR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534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27600" cy="3695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3100" y="4681538"/>
            <a:ext cx="5384800" cy="443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la définition trouvé sur le web.</a:t>
            </a:r>
          </a:p>
          <a:p>
            <a:r>
              <a:rPr lang="fr-FR" dirty="0" smtClean="0"/>
              <a:t>On voit donc que la </a:t>
            </a:r>
            <a:r>
              <a:rPr lang="fr-FR" dirty="0" err="1" smtClean="0"/>
              <a:t>bioinfo</a:t>
            </a:r>
            <a:r>
              <a:rPr lang="fr-FR" dirty="0" smtClean="0"/>
              <a:t> regroupe plein de thématique.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bioinfo</a:t>
            </a:r>
            <a:r>
              <a:rPr lang="fr-FR" baseline="0" dirty="0" smtClean="0"/>
              <a:t> ne les </a:t>
            </a:r>
            <a:r>
              <a:rPr lang="fr-FR" baseline="0" dirty="0" err="1" smtClean="0"/>
              <a:t>conna</a:t>
            </a:r>
            <a:r>
              <a:rPr lang="ro-RO" baseline="0" dirty="0" smtClean="0"/>
              <a:t>î</a:t>
            </a:r>
            <a:r>
              <a:rPr lang="fr-FR" baseline="0" dirty="0" err="1" smtClean="0"/>
              <a:t>t</a:t>
            </a:r>
            <a:r>
              <a:rPr lang="fr-FR" baseline="0" dirty="0" smtClean="0"/>
              <a:t> pas toutes.</a:t>
            </a:r>
          </a:p>
          <a:p>
            <a:r>
              <a:rPr lang="fr-FR" baseline="0" dirty="0" smtClean="0"/>
              <a:t>Mais alors comment définir de </a:t>
            </a:r>
            <a:r>
              <a:rPr lang="fr-FR" baseline="0" dirty="0" err="1" smtClean="0"/>
              <a:t>maniere</a:t>
            </a:r>
            <a:r>
              <a:rPr lang="fr-FR" baseline="0" dirty="0" smtClean="0"/>
              <a:t> générale ?</a:t>
            </a:r>
          </a:p>
          <a:p>
            <a:endParaRPr lang="fr-FR" baseline="0" dirty="0" smtClean="0"/>
          </a:p>
          <a:p>
            <a:r>
              <a:rPr lang="fr-FR" baseline="0" dirty="0" smtClean="0"/>
              <a:t>Interface entre biologie et informatique. Car dans certains cas les données sont trop grandes.</a:t>
            </a:r>
          </a:p>
          <a:p>
            <a:r>
              <a:rPr lang="fr-FR" baseline="0" dirty="0" smtClean="0"/>
              <a:t>On utilise donc un ordi !</a:t>
            </a:r>
          </a:p>
          <a:p>
            <a:r>
              <a:rPr lang="fr-FR" baseline="0" dirty="0" smtClean="0"/>
              <a:t>Le </a:t>
            </a:r>
            <a:r>
              <a:rPr lang="fr-FR" baseline="0" dirty="0" err="1" smtClean="0"/>
              <a:t>pls</a:t>
            </a:r>
            <a:r>
              <a:rPr lang="fr-FR" baseline="0" dirty="0" smtClean="0"/>
              <a:t> souvent, ce sont des NGS </a:t>
            </a:r>
            <a:r>
              <a:rPr lang="fr-FR" baseline="0" dirty="0" smtClean="0">
                <a:sym typeface="Wingdings"/>
              </a:rPr>
              <a:t> Impossible sans un ordi !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432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8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8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8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8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8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8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80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8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Vincent </a:t>
            </a:r>
            <a:r>
              <a:rPr lang="fr-FR" dirty="0" err="1"/>
              <a:t>Ranwez</a:t>
            </a:r>
            <a:r>
              <a:rPr lang="fr-FR" dirty="0"/>
              <a:t> (</a:t>
            </a:r>
            <a:r>
              <a:rPr lang="fr-FR" dirty="0" smtClean="0"/>
              <a:t>UM2</a:t>
            </a:r>
            <a:r>
              <a:rPr lang="fr-FR" dirty="0"/>
              <a:t>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phylogénie</a:t>
            </a:r>
            <a:r>
              <a:rPr lang="fr-FR" dirty="0"/>
              <a:t>, </a:t>
            </a:r>
            <a:r>
              <a:rPr lang="fr-FR" dirty="0" smtClean="0"/>
              <a:t>EMA </a:t>
            </a:r>
            <a:r>
              <a:rPr lang="fr-FR" dirty="0"/>
              <a:t>2005</a:t>
            </a:r>
          </a:p>
        </p:txBody>
      </p:sp>
      <p:sp>
        <p:nvSpPr>
          <p:cNvPr id="587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27600" cy="3695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3100" y="4681538"/>
            <a:ext cx="5384800" cy="4435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J’ai présenté le pipeline général. Il</a:t>
            </a:r>
            <a:r>
              <a:rPr lang="fr-FR" baseline="0" dirty="0" smtClean="0"/>
              <a:t> y a aussi plein d’autres choses !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956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Démonstration ligne de commande :</a:t>
            </a:r>
          </a:p>
          <a:p>
            <a:r>
              <a:rPr lang="fr-FR" dirty="0" smtClean="0"/>
              <a:t>	- créer</a:t>
            </a:r>
            <a:r>
              <a:rPr lang="fr-FR" baseline="0" dirty="0" smtClean="0"/>
              <a:t> un dossier</a:t>
            </a:r>
          </a:p>
          <a:p>
            <a:r>
              <a:rPr lang="fr-FR" baseline="0" dirty="0" smtClean="0"/>
              <a:t>	- Faire glisser dedans tous les fichiers ayant « </a:t>
            </a:r>
            <a:r>
              <a:rPr lang="fr-FR" baseline="0" dirty="0" err="1" smtClean="0"/>
              <a:t>wheat</a:t>
            </a:r>
            <a:r>
              <a:rPr lang="fr-FR" baseline="0" dirty="0" smtClean="0"/>
              <a:t> » dedans</a:t>
            </a:r>
          </a:p>
          <a:p>
            <a:r>
              <a:rPr lang="fr-FR" baseline="0" dirty="0" smtClean="0"/>
              <a:t>	- ouvrir un fichier en particulier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Bash</a:t>
            </a:r>
            <a:r>
              <a:rPr lang="fr-FR" baseline="0" dirty="0" smtClean="0"/>
              <a:t> c’est un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+ un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, mis en place dans le cadre du projet GNU.</a:t>
            </a:r>
          </a:p>
          <a:p>
            <a:r>
              <a:rPr lang="fr-FR" baseline="0" dirty="0" smtClean="0"/>
              <a:t>C’est le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par </a:t>
            </a:r>
            <a:r>
              <a:rPr lang="fr-FR" baseline="0" dirty="0" err="1" smtClean="0"/>
              <a:t>défault</a:t>
            </a:r>
            <a:r>
              <a:rPr lang="fr-FR" baseline="0" dirty="0" smtClean="0"/>
              <a:t> pour Mac et pour Linux</a:t>
            </a:r>
          </a:p>
          <a:p>
            <a:endParaRPr lang="fr-FR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02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Démonstration ligne de commande :</a:t>
            </a:r>
          </a:p>
          <a:p>
            <a:r>
              <a:rPr lang="fr-FR" dirty="0" smtClean="0"/>
              <a:t>	- créer</a:t>
            </a:r>
            <a:r>
              <a:rPr lang="fr-FR" baseline="0" dirty="0" smtClean="0"/>
              <a:t> un dossier</a:t>
            </a:r>
          </a:p>
          <a:p>
            <a:r>
              <a:rPr lang="fr-FR" baseline="0" dirty="0" smtClean="0"/>
              <a:t>	- Faire glisser dedans tous les fichiers ayant « </a:t>
            </a:r>
            <a:r>
              <a:rPr lang="fr-FR" baseline="0" dirty="0" err="1" smtClean="0"/>
              <a:t>wheat</a:t>
            </a:r>
            <a:r>
              <a:rPr lang="fr-FR" baseline="0" dirty="0" smtClean="0"/>
              <a:t> » dedans</a:t>
            </a:r>
          </a:p>
          <a:p>
            <a:r>
              <a:rPr lang="fr-FR" baseline="0" dirty="0" smtClean="0"/>
              <a:t>	- ouvrir un fichier en particulier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Bash</a:t>
            </a:r>
            <a:r>
              <a:rPr lang="fr-FR" baseline="0" dirty="0" smtClean="0"/>
              <a:t> c’est un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+ un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, mis en place dans le cadre du projet GNU.</a:t>
            </a:r>
          </a:p>
          <a:p>
            <a:r>
              <a:rPr lang="fr-FR" baseline="0" dirty="0" smtClean="0"/>
              <a:t>C’est le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par </a:t>
            </a:r>
            <a:r>
              <a:rPr lang="fr-FR" baseline="0" dirty="0" err="1" smtClean="0"/>
              <a:t>défault</a:t>
            </a:r>
            <a:r>
              <a:rPr lang="fr-FR" baseline="0" dirty="0" smtClean="0"/>
              <a:t> pour Mac et pour Linux</a:t>
            </a:r>
          </a:p>
          <a:p>
            <a:endParaRPr lang="fr-FR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0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Démonstration ligne de commande :</a:t>
            </a:r>
          </a:p>
          <a:p>
            <a:r>
              <a:rPr lang="fr-FR" dirty="0" smtClean="0"/>
              <a:t>	- créer</a:t>
            </a:r>
            <a:r>
              <a:rPr lang="fr-FR" baseline="0" dirty="0" smtClean="0"/>
              <a:t> un dossier</a:t>
            </a:r>
          </a:p>
          <a:p>
            <a:r>
              <a:rPr lang="fr-FR" baseline="0" dirty="0" smtClean="0"/>
              <a:t>	- Faire glisser dedans tous les fichiers ayant « </a:t>
            </a:r>
            <a:r>
              <a:rPr lang="fr-FR" baseline="0" dirty="0" err="1" smtClean="0"/>
              <a:t>wheat</a:t>
            </a:r>
            <a:r>
              <a:rPr lang="fr-FR" baseline="0" dirty="0" smtClean="0"/>
              <a:t> » dedans</a:t>
            </a:r>
          </a:p>
          <a:p>
            <a:r>
              <a:rPr lang="fr-FR" baseline="0" dirty="0" smtClean="0"/>
              <a:t>	- ouvrir un fichier en particulier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Bash</a:t>
            </a:r>
            <a:r>
              <a:rPr lang="fr-FR" baseline="0" dirty="0" smtClean="0"/>
              <a:t> c’est un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+ un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, mis en place dans le cadre du projet GNU.</a:t>
            </a:r>
          </a:p>
          <a:p>
            <a:r>
              <a:rPr lang="fr-FR" baseline="0" dirty="0" smtClean="0"/>
              <a:t>C’est le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par </a:t>
            </a:r>
            <a:r>
              <a:rPr lang="fr-FR" baseline="0" dirty="0" err="1" smtClean="0"/>
              <a:t>défault</a:t>
            </a:r>
            <a:r>
              <a:rPr lang="fr-FR" baseline="0" dirty="0" smtClean="0"/>
              <a:t> pour Mac et pour Linux</a:t>
            </a:r>
          </a:p>
          <a:p>
            <a:endParaRPr lang="fr-FR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0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Démonstration ligne de commande :</a:t>
            </a:r>
          </a:p>
          <a:p>
            <a:r>
              <a:rPr lang="fr-FR" dirty="0" smtClean="0"/>
              <a:t>	- créer</a:t>
            </a:r>
            <a:r>
              <a:rPr lang="fr-FR" baseline="0" dirty="0" smtClean="0"/>
              <a:t> un dossier</a:t>
            </a:r>
          </a:p>
          <a:p>
            <a:r>
              <a:rPr lang="fr-FR" baseline="0" dirty="0" smtClean="0"/>
              <a:t>	- Faire glisser dedans tous les fichiers ayant « </a:t>
            </a:r>
            <a:r>
              <a:rPr lang="fr-FR" baseline="0" dirty="0" err="1" smtClean="0"/>
              <a:t>wheat</a:t>
            </a:r>
            <a:r>
              <a:rPr lang="fr-FR" baseline="0" dirty="0" smtClean="0"/>
              <a:t> » dedans</a:t>
            </a:r>
          </a:p>
          <a:p>
            <a:r>
              <a:rPr lang="fr-FR" baseline="0" dirty="0" smtClean="0"/>
              <a:t>	- ouvrir un fichier en particulier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Bash</a:t>
            </a:r>
            <a:r>
              <a:rPr lang="fr-FR" baseline="0" dirty="0" smtClean="0"/>
              <a:t> c’est un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+ un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, mis en place dans le cadre du projet GNU.</a:t>
            </a:r>
          </a:p>
          <a:p>
            <a:r>
              <a:rPr lang="fr-FR" baseline="0" dirty="0" smtClean="0"/>
              <a:t>C’est le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par </a:t>
            </a:r>
            <a:r>
              <a:rPr lang="fr-FR" baseline="0" dirty="0" err="1" smtClean="0"/>
              <a:t>défault</a:t>
            </a:r>
            <a:r>
              <a:rPr lang="fr-FR" baseline="0" dirty="0" smtClean="0"/>
              <a:t> pour Mac et pour Linux</a:t>
            </a:r>
          </a:p>
          <a:p>
            <a:endParaRPr lang="fr-FR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0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Démonstration ligne de commande :</a:t>
            </a:r>
          </a:p>
          <a:p>
            <a:r>
              <a:rPr lang="fr-FR" dirty="0" smtClean="0"/>
              <a:t>	- créer</a:t>
            </a:r>
            <a:r>
              <a:rPr lang="fr-FR" baseline="0" dirty="0" smtClean="0"/>
              <a:t> un dossier</a:t>
            </a:r>
          </a:p>
          <a:p>
            <a:r>
              <a:rPr lang="fr-FR" baseline="0" dirty="0" smtClean="0"/>
              <a:t>	- Faire glisser dedans tous les fichiers ayant « </a:t>
            </a:r>
            <a:r>
              <a:rPr lang="fr-FR" baseline="0" dirty="0" err="1" smtClean="0"/>
              <a:t>wheat</a:t>
            </a:r>
            <a:r>
              <a:rPr lang="fr-FR" baseline="0" dirty="0" smtClean="0"/>
              <a:t> » dedans</a:t>
            </a:r>
          </a:p>
          <a:p>
            <a:r>
              <a:rPr lang="fr-FR" baseline="0" dirty="0" smtClean="0"/>
              <a:t>	- ouvrir un fichier en particulier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Bash</a:t>
            </a:r>
            <a:r>
              <a:rPr lang="fr-FR" baseline="0" dirty="0" smtClean="0"/>
              <a:t> c’est un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+ un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, mis en place dans le cadre du projet GNU.</a:t>
            </a:r>
          </a:p>
          <a:p>
            <a:r>
              <a:rPr lang="fr-FR" baseline="0" dirty="0" smtClean="0"/>
              <a:t>C’est le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par </a:t>
            </a:r>
            <a:r>
              <a:rPr lang="fr-FR" baseline="0" dirty="0" err="1" smtClean="0"/>
              <a:t>défault</a:t>
            </a:r>
            <a:r>
              <a:rPr lang="fr-FR" baseline="0" dirty="0" smtClean="0"/>
              <a:t> pour Mac et pour Linux</a:t>
            </a:r>
          </a:p>
          <a:p>
            <a:endParaRPr lang="fr-FR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0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Démonstration ligne de commande :</a:t>
            </a:r>
          </a:p>
          <a:p>
            <a:r>
              <a:rPr lang="fr-FR" dirty="0" smtClean="0"/>
              <a:t>	- créer</a:t>
            </a:r>
            <a:r>
              <a:rPr lang="fr-FR" baseline="0" dirty="0" smtClean="0"/>
              <a:t> un dossier</a:t>
            </a:r>
          </a:p>
          <a:p>
            <a:r>
              <a:rPr lang="fr-FR" baseline="0" dirty="0" smtClean="0"/>
              <a:t>	- Faire glisser dedans tous les fichiers ayant « </a:t>
            </a:r>
            <a:r>
              <a:rPr lang="fr-FR" baseline="0" dirty="0" err="1" smtClean="0"/>
              <a:t>wheat</a:t>
            </a:r>
            <a:r>
              <a:rPr lang="fr-FR" baseline="0" dirty="0" smtClean="0"/>
              <a:t> » dedans</a:t>
            </a:r>
          </a:p>
          <a:p>
            <a:r>
              <a:rPr lang="fr-FR" baseline="0" dirty="0" smtClean="0"/>
              <a:t>	- ouvrir un fichier en particulier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Bash</a:t>
            </a:r>
            <a:r>
              <a:rPr lang="fr-FR" baseline="0" dirty="0" smtClean="0"/>
              <a:t> c’est un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+ un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, mis en place dans le cadre du projet GNU.</a:t>
            </a:r>
          </a:p>
          <a:p>
            <a:r>
              <a:rPr lang="fr-FR" baseline="0" dirty="0" smtClean="0"/>
              <a:t>C’est le 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 par </a:t>
            </a:r>
            <a:r>
              <a:rPr lang="fr-FR" baseline="0" dirty="0" err="1" smtClean="0"/>
              <a:t>défault</a:t>
            </a:r>
            <a:r>
              <a:rPr lang="fr-FR" baseline="0" dirty="0" smtClean="0"/>
              <a:t> pour Mac et pour Linux</a:t>
            </a:r>
          </a:p>
          <a:p>
            <a:endParaRPr lang="fr-FR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0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27B4-12A2-3741-8BA5-13D445CE930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53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411E-F69A-AC40-AD62-E0FBE1C10D7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76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E8EE-6CF3-7B4A-9A89-20307D3F57E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480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7813"/>
            <a:ext cx="86868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02A7F73-4512-9341-BBD2-0E1432F842CE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709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347E1-358A-A24F-87FA-31789895D718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/>
          <a:lstStyle>
            <a:lvl1pPr>
              <a:defRPr sz="20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2466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56C6A-86BC-4749-8F85-AFC18F230E33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8" name="Espace réservé du titr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3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39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38729-66D6-2946-931D-18D4563DE490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10" name="Espace réservé du titr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3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49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17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6CEAF-D846-2745-836D-BF40A692B87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15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56C6A-86BC-4749-8F85-AFC18F230E3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75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8729-66D6-2946-931D-18D4563DE49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1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71B9-83ED-B94D-BDCD-72E3C8713E1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09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5C2C-953C-E141-9C19-354CC0FB3A5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23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FE00-4B04-F046-8613-681F453A47E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32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D9E7-A823-FC43-AF3E-5573ED4D136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98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B0F60-2C19-344B-81CB-98A41F6F05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1"/>
            <a:ext cx="9144000" cy="238125"/>
          </a:xfrm>
          <a:prstGeom prst="rect">
            <a:avLst/>
          </a:prstGeom>
          <a:solidFill>
            <a:srgbClr val="CCCC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r" eaLnBrk="0" hangingPunct="0">
              <a:defRPr/>
            </a:pPr>
            <a:endParaRPr lang="fr-FR" sz="2600" i="1">
              <a:solidFill>
                <a:srgbClr val="5072E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34" r:id="rId13"/>
    <p:sldLayoutId id="2147483736" r:id="rId14"/>
    <p:sldLayoutId id="2147483737" r:id="rId1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hyperlink" Target="http://en.wikipedia.org/wiki/Phred_quality_scor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hyperlink" Target="http://fhqdddddd.blog.163.com/blog/static/186991542009101904922370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hyperlink" Target="http://www.1000genome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hyperlink" Target="http://www.1001genomes.org/" TargetMode="External"/><Relationship Id="rId5" Type="http://schemas.openxmlformats.org/officeDocument/2006/relationships/hyperlink" Target="http://genome10k.soe.ucsc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hyperlink" Target="http://www.nature.com/nbt/journal/v30/n8/fig_tab/nbt.2319_F1.html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664" y="764704"/>
            <a:ext cx="6269360" cy="1512168"/>
          </a:xfrm>
          <a:ln w="44450"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400" dirty="0" smtClean="0"/>
              <a:t>INTRODUCTION A LA BIOINFORMATIQUE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 smtClean="0"/>
              <a:t>           </a:t>
            </a:r>
            <a:r>
              <a:rPr lang="fr-FR" sz="2400" b="1" dirty="0" smtClean="0">
                <a:solidFill>
                  <a:srgbClr val="C0C0C0"/>
                </a:solidFill>
              </a:rPr>
              <a:t> </a:t>
            </a:r>
            <a:r>
              <a:rPr lang="fr-FR" sz="1800" b="1" i="1" dirty="0" smtClean="0">
                <a:solidFill>
                  <a:srgbClr val="C0C0C0"/>
                </a:solidFill>
              </a:rPr>
              <a:t>Tunis, Septembre 2015</a:t>
            </a:r>
            <a:endParaRPr lang="fr-FR" sz="1800" b="1" i="1" dirty="0">
              <a:solidFill>
                <a:srgbClr val="C0C0C0"/>
              </a:solidFill>
            </a:endParaRPr>
          </a:p>
        </p:txBody>
      </p:sp>
      <p:pic>
        <p:nvPicPr>
          <p:cNvPr id="2" name="Image 1" descr="logo_IN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6093296"/>
            <a:ext cx="1257300" cy="431800"/>
          </a:xfrm>
          <a:prstGeom prst="rect">
            <a:avLst/>
          </a:prstGeom>
        </p:spPr>
      </p:pic>
      <p:pic>
        <p:nvPicPr>
          <p:cNvPr id="3" name="Image 2" descr="logoSupAgr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6093296"/>
            <a:ext cx="1208844" cy="506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9424" y="4653136"/>
            <a:ext cx="723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>
                    <a:lumMod val="65000"/>
                  </a:schemeClr>
                </a:solidFill>
              </a:rPr>
              <a:t>INRA / </a:t>
            </a:r>
            <a:r>
              <a:rPr lang="fr-FR" sz="1600" i="1" dirty="0" err="1" smtClean="0">
                <a:solidFill>
                  <a:schemeClr val="bg1">
                    <a:lumMod val="65000"/>
                  </a:schemeClr>
                </a:solidFill>
              </a:rPr>
              <a:t>Supagro</a:t>
            </a:r>
            <a:r>
              <a:rPr lang="fr-FR" sz="1600" i="1" dirty="0" smtClean="0">
                <a:solidFill>
                  <a:schemeClr val="bg1">
                    <a:lumMod val="65000"/>
                  </a:schemeClr>
                </a:solidFill>
              </a:rPr>
              <a:t> : </a:t>
            </a:r>
            <a:r>
              <a:rPr lang="fr-FR" sz="1600" dirty="0" smtClean="0"/>
              <a:t>Y. Holtz, </a:t>
            </a:r>
            <a:r>
              <a:rPr lang="fr-FR" sz="1600" dirty="0" smtClean="0">
                <a:solidFill>
                  <a:srgbClr val="000000"/>
                </a:solidFill>
              </a:rPr>
              <a:t>V. </a:t>
            </a:r>
            <a:r>
              <a:rPr lang="fr-FR" sz="1600" dirty="0" err="1" smtClean="0">
                <a:solidFill>
                  <a:srgbClr val="000000"/>
                </a:solidFill>
              </a:rPr>
              <a:t>Ranwez</a:t>
            </a:r>
            <a:r>
              <a:rPr lang="fr-FR" sz="1600" dirty="0" smtClean="0">
                <a:solidFill>
                  <a:srgbClr val="000000"/>
                </a:solidFill>
              </a:rPr>
              <a:t>, J. David, S. </a:t>
            </a:r>
            <a:r>
              <a:rPr lang="fr-FR" sz="1600" dirty="0" err="1" smtClean="0">
                <a:solidFill>
                  <a:srgbClr val="000000"/>
                </a:solidFill>
              </a:rPr>
              <a:t>Santoni</a:t>
            </a:r>
            <a:endParaRPr lang="fr-FR" sz="1600" dirty="0" smtClean="0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444" y="5971293"/>
            <a:ext cx="1374924" cy="77007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5400000">
            <a:off x="683568" y="2348880"/>
            <a:ext cx="108012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71438" y="2907910"/>
            <a:ext cx="1152128" cy="109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120" y="2924944"/>
            <a:ext cx="1656184" cy="108012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>
            <a:off x="2987824" y="5733256"/>
            <a:ext cx="352839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3928" y="2924944"/>
            <a:ext cx="1440160" cy="10801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0312" y="2924944"/>
            <a:ext cx="169168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0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7504" y="332656"/>
            <a:ext cx="6158374" cy="648072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chemeClr val="accent6">
                    <a:lumMod val="75000"/>
                  </a:schemeClr>
                </a:solidFill>
              </a:rPr>
              <a:t>Pourquoi un serveur de calcul ?</a:t>
            </a:r>
            <a:endParaRPr lang="fr-FR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520" y="422282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To Do </a:t>
            </a:r>
            <a:r>
              <a:rPr lang="fr-FR" dirty="0"/>
              <a:t>L</a:t>
            </a:r>
            <a:r>
              <a:rPr lang="fr-FR" dirty="0" smtClean="0"/>
              <a:t>ist</a:t>
            </a:r>
          </a:p>
          <a:p>
            <a:pPr algn="ctr"/>
            <a:r>
              <a:rPr lang="fr-FR" dirty="0" smtClean="0">
                <a:solidFill>
                  <a:srgbClr val="E46C0A"/>
                </a:solidFill>
              </a:rPr>
              <a:t>4 Ko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835696" y="4221088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Ce PPT</a:t>
            </a:r>
          </a:p>
          <a:p>
            <a:pPr algn="ctr"/>
            <a:r>
              <a:rPr lang="fr-FR" dirty="0" smtClean="0">
                <a:solidFill>
                  <a:srgbClr val="E46C0A"/>
                </a:solidFill>
              </a:rPr>
              <a:t>4,1 M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779912" y="4221088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Un film</a:t>
            </a:r>
          </a:p>
          <a:p>
            <a:pPr algn="ctr"/>
            <a:r>
              <a:rPr lang="fr-FR" dirty="0" smtClean="0">
                <a:solidFill>
                  <a:srgbClr val="E46C0A"/>
                </a:solidFill>
              </a:rPr>
              <a:t>600 M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660232" y="4293096"/>
            <a:ext cx="144016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Sortie de séquenceur d’une pop de 180 individus</a:t>
            </a:r>
          </a:p>
          <a:p>
            <a:pPr algn="ctr"/>
            <a:r>
              <a:rPr lang="fr-FR" dirty="0" smtClean="0">
                <a:solidFill>
                  <a:srgbClr val="E46C0A"/>
                </a:solidFill>
              </a:rPr>
              <a:t>263 </a:t>
            </a:r>
            <a:r>
              <a:rPr lang="fr-FR" dirty="0">
                <a:solidFill>
                  <a:srgbClr val="E46C0A"/>
                </a:solidFill>
              </a:rPr>
              <a:t>G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076878"/>
            <a:ext cx="1239540" cy="9281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429000"/>
            <a:ext cx="833388" cy="5632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124745"/>
            <a:ext cx="3024336" cy="295232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2458696"/>
            <a:ext cx="2088232" cy="159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06484"/>
            <a:ext cx="6664796" cy="560689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11560" y="404664"/>
            <a:ext cx="6912768" cy="864096"/>
          </a:xfrm>
        </p:spPr>
        <p:txBody>
          <a:bodyPr>
            <a:normAutofit fontScale="90000"/>
          </a:bodyPr>
          <a:lstStyle/>
          <a:p>
            <a:r>
              <a:rPr lang="fr-FR" sz="3600" b="1" dirty="0" smtClean="0">
                <a:solidFill>
                  <a:schemeClr val="accent6">
                    <a:lumMod val="75000"/>
                  </a:schemeClr>
                </a:solidFill>
              </a:rPr>
              <a:t>Des données spécifiques …. …. Des outils spécifiques !</a:t>
            </a:r>
            <a:endParaRPr lang="fr-FR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31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403648" y="620688"/>
            <a:ext cx="5626968" cy="70609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rgbClr val="E46C0A"/>
                </a:solidFill>
              </a:rPr>
              <a:t>L’environnement Linux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23528" y="2996952"/>
            <a:ext cx="56886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Exemple</a:t>
            </a:r>
          </a:p>
          <a:p>
            <a:endParaRPr lang="fr-FR" sz="2000" dirty="0"/>
          </a:p>
          <a:p>
            <a:r>
              <a:rPr lang="fr-FR" sz="2000" dirty="0" smtClean="0"/>
              <a:t>Permet de gérer de </a:t>
            </a:r>
            <a:r>
              <a:rPr lang="fr-FR" sz="2000" dirty="0" smtClean="0">
                <a:solidFill>
                  <a:srgbClr val="E46C0A"/>
                </a:solidFill>
              </a:rPr>
              <a:t>grandes quantités </a:t>
            </a:r>
            <a:r>
              <a:rPr lang="fr-FR" sz="2000" dirty="0" smtClean="0"/>
              <a:t>de données très </a:t>
            </a:r>
            <a:r>
              <a:rPr lang="fr-FR" sz="2000" dirty="0" smtClean="0">
                <a:solidFill>
                  <a:srgbClr val="E46C0A"/>
                </a:solidFill>
              </a:rPr>
              <a:t>rapidement</a:t>
            </a:r>
            <a:r>
              <a:rPr lang="fr-FR" sz="2000" dirty="0" smtClean="0"/>
              <a:t>.</a:t>
            </a:r>
          </a:p>
          <a:p>
            <a:endParaRPr lang="fr-FR" sz="2000" dirty="0"/>
          </a:p>
          <a:p>
            <a:r>
              <a:rPr lang="fr-FR" sz="2000" dirty="0" smtClean="0"/>
              <a:t>Permet d’utiliser tous les </a:t>
            </a:r>
            <a:r>
              <a:rPr lang="fr-FR" sz="2000" dirty="0" smtClean="0">
                <a:solidFill>
                  <a:srgbClr val="E46C0A"/>
                </a:solidFill>
              </a:rPr>
              <a:t>programmes</a:t>
            </a:r>
            <a:r>
              <a:rPr lang="fr-FR" sz="2000" dirty="0" smtClean="0"/>
              <a:t>, </a:t>
            </a:r>
            <a:r>
              <a:rPr lang="fr-FR" sz="2000" dirty="0" smtClean="0">
                <a:solidFill>
                  <a:srgbClr val="E46C0A"/>
                </a:solidFill>
              </a:rPr>
              <a:t>scripts</a:t>
            </a:r>
            <a:r>
              <a:rPr lang="fr-FR" sz="2000" dirty="0"/>
              <a:t> </a:t>
            </a:r>
            <a:r>
              <a:rPr lang="fr-FR" sz="2000" dirty="0" smtClean="0"/>
              <a:t>etc… développés par d’autres personnes</a:t>
            </a:r>
          </a:p>
          <a:p>
            <a:endParaRPr lang="fr-FR" sz="2000" dirty="0"/>
          </a:p>
          <a:p>
            <a:r>
              <a:rPr lang="fr-FR" sz="2000" dirty="0" smtClean="0"/>
              <a:t>Mais une période d’</a:t>
            </a:r>
            <a:r>
              <a:rPr lang="fr-FR" sz="2000" dirty="0" smtClean="0">
                <a:solidFill>
                  <a:srgbClr val="E46C0A"/>
                </a:solidFill>
              </a:rPr>
              <a:t>apprentissage</a:t>
            </a:r>
            <a:r>
              <a:rPr lang="fr-FR" sz="2000" dirty="0" smtClean="0"/>
              <a:t> : le </a:t>
            </a:r>
            <a:r>
              <a:rPr lang="fr-FR" sz="2000" dirty="0" err="1" smtClean="0"/>
              <a:t>language</a:t>
            </a:r>
            <a:r>
              <a:rPr lang="fr-FR" sz="2000" dirty="0" smtClean="0"/>
              <a:t> «</a:t>
            </a:r>
            <a:r>
              <a:rPr lang="fr-FR" sz="2000" dirty="0" smtClean="0">
                <a:solidFill>
                  <a:srgbClr val="E46C0A"/>
                </a:solidFill>
              </a:rPr>
              <a:t> </a:t>
            </a:r>
            <a:r>
              <a:rPr lang="fr-FR" sz="2000" dirty="0" err="1" smtClean="0">
                <a:solidFill>
                  <a:srgbClr val="E46C0A"/>
                </a:solidFill>
              </a:rPr>
              <a:t>bash</a:t>
            </a:r>
            <a:r>
              <a:rPr lang="fr-FR" sz="2000" dirty="0" smtClean="0"/>
              <a:t> » </a:t>
            </a:r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700808"/>
            <a:ext cx="6660232" cy="116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69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403648" y="332656"/>
            <a:ext cx="5626968" cy="70609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rgbClr val="E46C0A"/>
                </a:solidFill>
              </a:rPr>
              <a:t>Interface : </a:t>
            </a:r>
            <a:r>
              <a:rPr lang="fr-FR" b="1" dirty="0" err="1" smtClean="0">
                <a:solidFill>
                  <a:srgbClr val="E46C0A"/>
                </a:solidFill>
              </a:rPr>
              <a:t>Galaxy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9512" y="2770944"/>
            <a:ext cx="56886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E46C0A"/>
                </a:solidFill>
              </a:rPr>
              <a:t>Simple</a:t>
            </a:r>
            <a:r>
              <a:rPr lang="fr-FR" sz="2000" dirty="0" smtClean="0"/>
              <a:t> d’utilisation (interface graphique) </a:t>
            </a:r>
          </a:p>
          <a:p>
            <a:endParaRPr lang="fr-FR" sz="2000" dirty="0" smtClean="0"/>
          </a:p>
          <a:p>
            <a:r>
              <a:rPr lang="fr-FR" sz="2000" dirty="0" smtClean="0"/>
              <a:t>Installable et Utilisable depuis n’importe quel poste de travail via </a:t>
            </a:r>
            <a:r>
              <a:rPr lang="fr-FR" sz="2000" dirty="0" smtClean="0">
                <a:solidFill>
                  <a:srgbClr val="E46C0A"/>
                </a:solidFill>
              </a:rPr>
              <a:t>internet</a:t>
            </a:r>
          </a:p>
          <a:p>
            <a:endParaRPr lang="fr-FR" sz="2000" dirty="0" smtClean="0">
              <a:solidFill>
                <a:srgbClr val="E46C0A"/>
              </a:solidFill>
            </a:endParaRPr>
          </a:p>
          <a:p>
            <a:r>
              <a:rPr lang="fr-FR" sz="2000" dirty="0" smtClean="0"/>
              <a:t>Connexion direct avec le </a:t>
            </a:r>
            <a:r>
              <a:rPr lang="fr-FR" sz="2000" dirty="0" smtClean="0">
                <a:solidFill>
                  <a:srgbClr val="E46C0A"/>
                </a:solidFill>
              </a:rPr>
              <a:t>cluster</a:t>
            </a:r>
            <a:r>
              <a:rPr lang="fr-FR" sz="2000" dirty="0" smtClean="0"/>
              <a:t> de calcul</a:t>
            </a:r>
          </a:p>
          <a:p>
            <a:endParaRPr lang="fr-FR" sz="2000" dirty="0"/>
          </a:p>
          <a:p>
            <a:r>
              <a:rPr lang="fr-FR" sz="2000" dirty="0" smtClean="0"/>
              <a:t>Enchainement de </a:t>
            </a:r>
            <a:r>
              <a:rPr lang="fr-FR" sz="2000" dirty="0" smtClean="0">
                <a:solidFill>
                  <a:srgbClr val="E46C0A"/>
                </a:solidFill>
              </a:rPr>
              <a:t>brique</a:t>
            </a:r>
            <a:r>
              <a:rPr lang="fr-FR" sz="2000" dirty="0" smtClean="0"/>
              <a:t> (programmes) de calcul.</a:t>
            </a:r>
          </a:p>
          <a:p>
            <a:endParaRPr lang="fr-FR" sz="2000" dirty="0"/>
          </a:p>
          <a:p>
            <a:r>
              <a:rPr lang="fr-FR" sz="2000" dirty="0" smtClean="0"/>
              <a:t>Mais Limité aux programmes </a:t>
            </a:r>
            <a:r>
              <a:rPr lang="fr-FR" sz="2000" dirty="0" smtClean="0">
                <a:solidFill>
                  <a:srgbClr val="E46C0A"/>
                </a:solidFill>
              </a:rPr>
              <a:t>installés</a:t>
            </a:r>
            <a:r>
              <a:rPr lang="fr-FR" sz="2000" dirty="0" smtClean="0"/>
              <a:t>, et aux options </a:t>
            </a:r>
            <a:r>
              <a:rPr lang="fr-FR" sz="2000" dirty="0" smtClean="0">
                <a:solidFill>
                  <a:srgbClr val="E46C0A"/>
                </a:solidFill>
              </a:rPr>
              <a:t>disponibles</a:t>
            </a:r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412776"/>
            <a:ext cx="4648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3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627784" y="404664"/>
            <a:ext cx="4104456" cy="70609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rgbClr val="E46C0A"/>
                </a:solidFill>
              </a:rPr>
              <a:t>Interface : </a:t>
            </a:r>
            <a:r>
              <a:rPr lang="fr-FR" b="1" dirty="0" err="1" smtClean="0">
                <a:solidFill>
                  <a:srgbClr val="E46C0A"/>
                </a:solidFill>
              </a:rPr>
              <a:t>Galaxy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3"/>
            <a:ext cx="9144000" cy="5688632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07504" y="1268760"/>
            <a:ext cx="2160240" cy="417646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00"/>
          </a:p>
        </p:txBody>
      </p:sp>
      <p:sp>
        <p:nvSpPr>
          <p:cNvPr id="8" name="Ellipse 7"/>
          <p:cNvSpPr/>
          <p:nvPr/>
        </p:nvSpPr>
        <p:spPr>
          <a:xfrm>
            <a:off x="6516216" y="1916832"/>
            <a:ext cx="2520280" cy="324036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00"/>
          </a:p>
        </p:txBody>
      </p:sp>
      <p:sp>
        <p:nvSpPr>
          <p:cNvPr id="9" name="ZoneTexte 8"/>
          <p:cNvSpPr txBox="1"/>
          <p:nvPr/>
        </p:nvSpPr>
        <p:spPr>
          <a:xfrm>
            <a:off x="611560" y="76470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OUTILS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020272" y="54452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DONNÉES</a:t>
            </a:r>
            <a:endParaRPr lang="fr-FR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9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67744" y="404664"/>
            <a:ext cx="4104456" cy="70609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rgbClr val="E46C0A"/>
                </a:solidFill>
              </a:rPr>
              <a:t>Interface : </a:t>
            </a:r>
            <a:r>
              <a:rPr lang="fr-FR" b="1" dirty="0" err="1" smtClean="0">
                <a:solidFill>
                  <a:srgbClr val="E46C0A"/>
                </a:solidFill>
              </a:rPr>
              <a:t>Galaxy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020272" y="54452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DONNÉÉS</a:t>
            </a:r>
            <a:endParaRPr lang="fr-FR" b="1" dirty="0">
              <a:solidFill>
                <a:srgbClr val="E46C0A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72816"/>
            <a:ext cx="831641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8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27584" y="476672"/>
            <a:ext cx="7344816" cy="70609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rgbClr val="E46C0A"/>
                </a:solidFill>
              </a:rPr>
              <a:t>Interface : </a:t>
            </a:r>
            <a:r>
              <a:rPr lang="fr-FR" b="1" dirty="0" err="1" smtClean="0">
                <a:solidFill>
                  <a:srgbClr val="E46C0A"/>
                </a:solidFill>
              </a:rPr>
              <a:t>iPlant</a:t>
            </a:r>
            <a:r>
              <a:rPr lang="fr-FR" b="1" dirty="0" smtClean="0">
                <a:solidFill>
                  <a:srgbClr val="E46C0A"/>
                </a:solidFill>
              </a:rPr>
              <a:t> Collaborative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520" y="1988840"/>
            <a:ext cx="8352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Simple d’utilisation</a:t>
            </a:r>
          </a:p>
          <a:p>
            <a:endParaRPr lang="fr-FR" sz="2000" dirty="0"/>
          </a:p>
          <a:p>
            <a:r>
              <a:rPr lang="fr-FR" sz="2000" dirty="0" smtClean="0"/>
              <a:t>Enchainement de </a:t>
            </a:r>
            <a:r>
              <a:rPr lang="fr-FR" sz="2000" dirty="0" smtClean="0">
                <a:solidFill>
                  <a:srgbClr val="E46C0A"/>
                </a:solidFill>
              </a:rPr>
              <a:t>brique</a:t>
            </a:r>
            <a:r>
              <a:rPr lang="fr-FR" sz="2000" dirty="0" smtClean="0"/>
              <a:t> (programmes) de calcul.</a:t>
            </a:r>
          </a:p>
          <a:p>
            <a:endParaRPr lang="fr-FR" sz="2000" dirty="0"/>
          </a:p>
          <a:p>
            <a:r>
              <a:rPr lang="fr-FR" sz="2000" dirty="0"/>
              <a:t>4</a:t>
            </a:r>
            <a:r>
              <a:rPr lang="fr-FR" sz="2000" dirty="0" smtClean="0"/>
              <a:t> grandes parties : annotation / recherche de gène apparentés / phylogénie / </a:t>
            </a:r>
            <a:r>
              <a:rPr lang="fr-FR" sz="2000" dirty="0" err="1" smtClean="0"/>
              <a:t>RNAseq</a:t>
            </a:r>
            <a:r>
              <a:rPr lang="fr-FR" sz="2000" dirty="0" smtClean="0"/>
              <a:t>.</a:t>
            </a:r>
          </a:p>
          <a:p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4797152"/>
            <a:ext cx="5613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27584" y="476672"/>
            <a:ext cx="7344816" cy="70609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rgbClr val="E46C0A"/>
                </a:solidFill>
              </a:rPr>
              <a:t>Interface : </a:t>
            </a:r>
            <a:r>
              <a:rPr lang="fr-FR" b="1" dirty="0" err="1" smtClean="0">
                <a:solidFill>
                  <a:srgbClr val="E46C0A"/>
                </a:solidFill>
              </a:rPr>
              <a:t>iPlant</a:t>
            </a:r>
            <a:r>
              <a:rPr lang="fr-FR" b="1" dirty="0" smtClean="0">
                <a:solidFill>
                  <a:srgbClr val="E46C0A"/>
                </a:solidFill>
              </a:rPr>
              <a:t> Collaborative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7" name="Picture 6" descr="subw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7656117" cy="505827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41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1600" y="1772816"/>
            <a:ext cx="7704856" cy="4061048"/>
          </a:xfrm>
        </p:spPr>
        <p:txBody>
          <a:bodyPr/>
          <a:lstStyle/>
          <a:p>
            <a:r>
              <a:rPr lang="fr-FR" dirty="0" smtClean="0"/>
              <a:t>Introduction NGS</a:t>
            </a:r>
          </a:p>
          <a:p>
            <a:r>
              <a:rPr lang="fr-FR" dirty="0" smtClean="0"/>
              <a:t>Les reads : la donnée initiale du bio-informaticien</a:t>
            </a:r>
          </a:p>
          <a:p>
            <a:r>
              <a:rPr lang="fr-FR" dirty="0" smtClean="0"/>
              <a:t>Assemblage de-novo</a:t>
            </a:r>
          </a:p>
          <a:p>
            <a:r>
              <a:rPr lang="fr-FR" dirty="0" smtClean="0"/>
              <a:t>Mapping sur un génome connu</a:t>
            </a:r>
          </a:p>
          <a:p>
            <a:r>
              <a:rPr lang="fr-FR" dirty="0" smtClean="0"/>
              <a:t>Détection de SNP</a:t>
            </a:r>
          </a:p>
          <a:p>
            <a:r>
              <a:rPr lang="fr-FR" dirty="0" smtClean="0"/>
              <a:t>Conclusions et discussions</a:t>
            </a:r>
            <a:endParaRPr lang="fr-FR" dirty="0">
              <a:solidFill>
                <a:srgbClr val="000000"/>
              </a:solidFill>
            </a:endParaRPr>
          </a:p>
          <a:p>
            <a:endParaRPr lang="fr-FR" sz="2000" dirty="0" smtClean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A06B-9955-1B40-B91D-6199843D409A}" type="slidenum">
              <a:rPr lang="fr-FR"/>
              <a:pPr/>
              <a:t>18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Plan de la présentation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12" y="548680"/>
            <a:ext cx="8147248" cy="774923"/>
          </a:xfrm>
        </p:spPr>
        <p:txBody>
          <a:bodyPr>
            <a:normAutofit/>
          </a:bodyPr>
          <a:lstStyle/>
          <a:p>
            <a:pPr algn="ctr"/>
            <a:r>
              <a:rPr lang="fr-FR" sz="3800" b="1" i="0" dirty="0" smtClean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NGS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des reads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aux </a:t>
            </a:r>
            <a:r>
              <a:rPr lang="fr-FR" sz="4000" b="1" i="0" dirty="0" err="1" smtClean="0">
                <a:solidFill>
                  <a:schemeClr val="accent6">
                    <a:lumMod val="75000"/>
                  </a:schemeClr>
                </a:solidFill>
              </a:rPr>
              <a:t>SNPs</a:t>
            </a:r>
            <a:endParaRPr lang="fr-FR" sz="3800" b="1" i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9592" y="2348880"/>
            <a:ext cx="7056784" cy="1080120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2632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259632" y="332656"/>
            <a:ext cx="6347048" cy="706090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Qu’est ce qu’un Read ??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7703096" y="8093223"/>
            <a:ext cx="1905000" cy="457200"/>
          </a:xfrm>
        </p:spPr>
        <p:txBody>
          <a:bodyPr/>
          <a:lstStyle/>
          <a:p>
            <a:fld id="{ADD347E1-358A-A24F-87FA-31789895D718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Les reads : la donnée initiale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10" name="Connecteur droit 9"/>
          <p:cNvCxnSpPr/>
          <p:nvPr/>
        </p:nvCxnSpPr>
        <p:spPr bwMode="auto">
          <a:xfrm>
            <a:off x="251520" y="1765265"/>
            <a:ext cx="367240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3995936" y="1475492"/>
            <a:ext cx="1557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ADN complet</a:t>
            </a:r>
            <a:endParaRPr lang="fr-FR" dirty="0">
              <a:solidFill>
                <a:srgbClr val="FF6600"/>
              </a:solidFill>
            </a:endParaRPr>
          </a:p>
        </p:txBody>
      </p:sp>
      <p:cxnSp>
        <p:nvCxnSpPr>
          <p:cNvPr id="12" name="Connecteur droit 11"/>
          <p:cNvCxnSpPr/>
          <p:nvPr/>
        </p:nvCxnSpPr>
        <p:spPr bwMode="auto">
          <a:xfrm>
            <a:off x="1448138" y="3214717"/>
            <a:ext cx="72008" cy="3600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cteur droit 19"/>
          <p:cNvCxnSpPr/>
          <p:nvPr/>
        </p:nvCxnSpPr>
        <p:spPr bwMode="auto">
          <a:xfrm>
            <a:off x="1600538" y="3367117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Connecteur droit 22"/>
          <p:cNvCxnSpPr/>
          <p:nvPr/>
        </p:nvCxnSpPr>
        <p:spPr bwMode="auto">
          <a:xfrm>
            <a:off x="2312234" y="3358733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Connecteur droit 23"/>
          <p:cNvCxnSpPr/>
          <p:nvPr/>
        </p:nvCxnSpPr>
        <p:spPr bwMode="auto">
          <a:xfrm>
            <a:off x="2123728" y="4294837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/>
          <p:nvPr/>
        </p:nvCxnSpPr>
        <p:spPr bwMode="auto">
          <a:xfrm>
            <a:off x="2195736" y="3718773"/>
            <a:ext cx="72008" cy="3600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onnecteur droit 26"/>
          <p:cNvCxnSpPr/>
          <p:nvPr/>
        </p:nvCxnSpPr>
        <p:spPr bwMode="auto">
          <a:xfrm>
            <a:off x="4355976" y="4437112"/>
            <a:ext cx="3384376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Connecteur droit 28"/>
          <p:cNvCxnSpPr/>
          <p:nvPr/>
        </p:nvCxnSpPr>
        <p:spPr bwMode="auto">
          <a:xfrm>
            <a:off x="1259632" y="4150821"/>
            <a:ext cx="288032" cy="3600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/>
          <p:nvPr/>
        </p:nvCxnSpPr>
        <p:spPr bwMode="auto">
          <a:xfrm>
            <a:off x="1475656" y="4006805"/>
            <a:ext cx="432048" cy="144016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Connecteur droit 32"/>
          <p:cNvCxnSpPr/>
          <p:nvPr/>
        </p:nvCxnSpPr>
        <p:spPr bwMode="auto">
          <a:xfrm>
            <a:off x="1691680" y="4726885"/>
            <a:ext cx="432048" cy="144016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Connecteur droit 33"/>
          <p:cNvCxnSpPr/>
          <p:nvPr/>
        </p:nvCxnSpPr>
        <p:spPr bwMode="auto">
          <a:xfrm flipV="1">
            <a:off x="2483768" y="4798893"/>
            <a:ext cx="504056" cy="7200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>
          <a:xfrm>
            <a:off x="539552" y="5374957"/>
            <a:ext cx="3200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</a:rPr>
              <a:t>Millions de petites séquences </a:t>
            </a:r>
          </a:p>
          <a:p>
            <a:pPr algn="ctr"/>
            <a:r>
              <a:rPr lang="fr-FR" dirty="0" smtClean="0">
                <a:solidFill>
                  <a:srgbClr val="FF6600"/>
                </a:solidFill>
              </a:rPr>
              <a:t>=</a:t>
            </a:r>
            <a:r>
              <a:rPr lang="fr-FR" dirty="0">
                <a:solidFill>
                  <a:srgbClr val="FF6600"/>
                </a:solidFill>
              </a:rPr>
              <a:t> </a:t>
            </a:r>
            <a:r>
              <a:rPr lang="fr-FR" dirty="0" smtClean="0">
                <a:solidFill>
                  <a:srgbClr val="FF6600"/>
                </a:solidFill>
              </a:rPr>
              <a:t>reads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39" name="Flèche vers le bas 38"/>
          <p:cNvSpPr/>
          <p:nvPr/>
        </p:nvSpPr>
        <p:spPr bwMode="auto">
          <a:xfrm>
            <a:off x="1907704" y="2134597"/>
            <a:ext cx="432048" cy="79208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283968" y="3356992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@HWUSI-E454_0006:1:1:540</a:t>
            </a:r>
          </a:p>
          <a:p>
            <a:endParaRPr lang="fr-FR" sz="1600" dirty="0" smtClean="0"/>
          </a:p>
          <a:p>
            <a:r>
              <a:rPr lang="fr-FR" sz="1600" dirty="0" smtClean="0"/>
              <a:t>A C</a:t>
            </a:r>
            <a:r>
              <a:rPr lang="fr-FR" sz="1600" dirty="0"/>
              <a:t> G </a:t>
            </a:r>
            <a:r>
              <a:rPr lang="fr-FR" sz="1600" dirty="0" err="1" smtClean="0"/>
              <a:t>T</a:t>
            </a:r>
            <a:r>
              <a:rPr lang="fr-FR" sz="1600" dirty="0" smtClean="0"/>
              <a:t> C A C G………..….</a:t>
            </a:r>
            <a:r>
              <a:rPr lang="fr-FR" sz="1600" dirty="0" err="1" smtClean="0"/>
              <a:t>T</a:t>
            </a:r>
            <a:r>
              <a:rPr lang="fr-FR" sz="1600" dirty="0" smtClean="0"/>
              <a:t> G C A A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2483768" y="227861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«  découpage »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2411760" y="4581128"/>
            <a:ext cx="720080" cy="50405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8" name="Connecteur droit 47"/>
          <p:cNvCxnSpPr>
            <a:stCxn id="45" idx="6"/>
          </p:cNvCxnSpPr>
          <p:nvPr/>
        </p:nvCxnSpPr>
        <p:spPr bwMode="auto">
          <a:xfrm flipV="1">
            <a:off x="3131840" y="4365104"/>
            <a:ext cx="936104" cy="4680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droit 48"/>
          <p:cNvCxnSpPr/>
          <p:nvPr/>
        </p:nvCxnSpPr>
        <p:spPr bwMode="auto">
          <a:xfrm flipV="1">
            <a:off x="4067944" y="3212976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ZoneTexte 50"/>
          <p:cNvSpPr txBox="1"/>
          <p:nvPr/>
        </p:nvSpPr>
        <p:spPr>
          <a:xfrm>
            <a:off x="4355976" y="4581128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/>
          </a:p>
        </p:txBody>
      </p:sp>
      <p:sp>
        <p:nvSpPr>
          <p:cNvPr id="52" name="Rectangle 51"/>
          <p:cNvSpPr/>
          <p:nvPr/>
        </p:nvSpPr>
        <p:spPr>
          <a:xfrm>
            <a:off x="4355976" y="4725144"/>
            <a:ext cx="2966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 #BBAFFFFFHHHHHJJIJJJIJJ</a:t>
            </a:r>
            <a:r>
              <a:rPr lang="fr-FR" sz="1600" dirty="0" smtClean="0"/>
              <a:t> </a:t>
            </a:r>
            <a:endParaRPr lang="fr-FR" sz="1600" dirty="0"/>
          </a:p>
        </p:txBody>
      </p:sp>
      <p:sp>
        <p:nvSpPr>
          <p:cNvPr id="53" name="Rectangle 52"/>
          <p:cNvSpPr/>
          <p:nvPr/>
        </p:nvSpPr>
        <p:spPr>
          <a:xfrm>
            <a:off x="7800033" y="3356992"/>
            <a:ext cx="1312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 smtClean="0">
                <a:solidFill>
                  <a:srgbClr val="FF6600"/>
                </a:solidFill>
              </a:rPr>
              <a:t>Nom du reads</a:t>
            </a:r>
            <a:endParaRPr lang="fr-FR" sz="1400" dirty="0">
              <a:solidFill>
                <a:srgbClr val="FF66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91215" y="3861048"/>
            <a:ext cx="993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>
                <a:solidFill>
                  <a:srgbClr val="FF6600"/>
                </a:solidFill>
              </a:rPr>
              <a:t>S</a:t>
            </a:r>
            <a:r>
              <a:rPr lang="fr-FR" sz="1400" dirty="0" smtClean="0">
                <a:solidFill>
                  <a:srgbClr val="FF6600"/>
                </a:solidFill>
              </a:rPr>
              <a:t>équence</a:t>
            </a:r>
            <a:endParaRPr lang="fr-FR" sz="1400" dirty="0">
              <a:solidFill>
                <a:srgbClr val="FF66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076258" y="4705399"/>
            <a:ext cx="753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 smtClean="0">
                <a:solidFill>
                  <a:srgbClr val="FF6600"/>
                </a:solidFill>
              </a:rPr>
              <a:t>Qualité</a:t>
            </a:r>
            <a:endParaRPr lang="fr-FR" sz="1400" dirty="0">
              <a:solidFill>
                <a:srgbClr val="FF66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166154" y="2852936"/>
            <a:ext cx="156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smtClean="0">
                <a:solidFill>
                  <a:srgbClr val="FF6600"/>
                </a:solidFill>
              </a:rPr>
              <a:t>Format FASTQ</a:t>
            </a:r>
            <a:endParaRPr lang="fr-FR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21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1600" y="1772816"/>
            <a:ext cx="7704856" cy="4061048"/>
          </a:xfrm>
        </p:spPr>
        <p:txBody>
          <a:bodyPr/>
          <a:lstStyle/>
          <a:p>
            <a:r>
              <a:rPr lang="fr-FR" dirty="0" smtClean="0"/>
              <a:t>Introduction NGS</a:t>
            </a:r>
          </a:p>
          <a:p>
            <a:r>
              <a:rPr lang="fr-FR" dirty="0" smtClean="0"/>
              <a:t>Les reads : la donnée initiale du bio-informaticien</a:t>
            </a:r>
          </a:p>
          <a:p>
            <a:r>
              <a:rPr lang="fr-FR" dirty="0" smtClean="0"/>
              <a:t>Assemblage de-novo</a:t>
            </a:r>
          </a:p>
          <a:p>
            <a:r>
              <a:rPr lang="fr-FR" dirty="0" smtClean="0"/>
              <a:t>Mapping sur un génome connu</a:t>
            </a:r>
          </a:p>
          <a:p>
            <a:r>
              <a:rPr lang="fr-FR" dirty="0" smtClean="0"/>
              <a:t>Détection de SNP</a:t>
            </a:r>
          </a:p>
          <a:p>
            <a:r>
              <a:rPr lang="fr-FR" dirty="0" smtClean="0"/>
              <a:t>Conclusions et discussions</a:t>
            </a:r>
            <a:endParaRPr lang="fr-FR" dirty="0">
              <a:solidFill>
                <a:srgbClr val="000000"/>
              </a:solidFill>
            </a:endParaRPr>
          </a:p>
          <a:p>
            <a:endParaRPr lang="fr-FR" sz="2000" dirty="0" smtClean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A06B-9955-1B40-B91D-6199843D409A}" type="slidenum">
              <a:rPr lang="fr-FR"/>
              <a:pPr/>
              <a:t>2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Plan de la présentation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12" y="548680"/>
            <a:ext cx="8147248" cy="774923"/>
          </a:xfrm>
        </p:spPr>
        <p:txBody>
          <a:bodyPr>
            <a:normAutofit/>
          </a:bodyPr>
          <a:lstStyle/>
          <a:p>
            <a:pPr algn="ctr"/>
            <a:r>
              <a:rPr lang="fr-FR" sz="3800" b="1" i="0" dirty="0" smtClean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NGS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des reads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aux </a:t>
            </a:r>
            <a:r>
              <a:rPr lang="fr-FR" sz="4000" b="1" i="0" dirty="0" err="1" smtClean="0">
                <a:solidFill>
                  <a:schemeClr val="accent6">
                    <a:lumMod val="75000"/>
                  </a:schemeClr>
                </a:solidFill>
              </a:rPr>
              <a:t>SNPs</a:t>
            </a:r>
            <a:endParaRPr lang="fr-FR" sz="3800" b="1" i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628800"/>
            <a:ext cx="5904656" cy="792088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553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55576" y="274638"/>
            <a:ext cx="7139136" cy="562074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Qualité d’un nucléotide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914400" y="980729"/>
            <a:ext cx="7772400" cy="4032448"/>
          </a:xfrm>
        </p:spPr>
        <p:txBody>
          <a:bodyPr/>
          <a:lstStyle/>
          <a:p>
            <a:r>
              <a:rPr lang="fr-FR" sz="2800" dirty="0" smtClean="0"/>
              <a:t>Pour chaque nucléotide, un indice de qualité Q</a:t>
            </a:r>
          </a:p>
          <a:p>
            <a:r>
              <a:rPr lang="fr-FR" sz="2800" dirty="0" smtClean="0"/>
              <a:t>Q est obtenu à partir de la probabilité P que la base soit erronée : </a:t>
            </a:r>
            <a:r>
              <a:rPr lang="fr-FR" sz="2800" b="1" dirty="0" smtClean="0">
                <a:solidFill>
                  <a:srgbClr val="800000"/>
                </a:solidFill>
              </a:rPr>
              <a:t>Q = -10 log(P)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Les reads : donnée initiale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7" name="Image 6" descr="637px-Phred_Figure_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8" b="24095"/>
          <a:stretch/>
        </p:blipFill>
        <p:spPr>
          <a:xfrm>
            <a:off x="4115544" y="2780928"/>
            <a:ext cx="5016996" cy="3751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07504" y="3789040"/>
            <a:ext cx="3888432" cy="203132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Q</a:t>
            </a:r>
            <a:r>
              <a:rPr lang="en-US" dirty="0"/>
              <a:t>	</a:t>
            </a:r>
            <a:r>
              <a:rPr lang="en-US" dirty="0" smtClean="0"/>
              <a:t>P</a:t>
            </a:r>
            <a:r>
              <a:rPr lang="en-US" dirty="0"/>
              <a:t>	</a:t>
            </a:r>
            <a:r>
              <a:rPr lang="en-US" dirty="0" smtClean="0"/>
              <a:t>	Base </a:t>
            </a:r>
            <a:r>
              <a:rPr lang="en-US" dirty="0"/>
              <a:t>call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accuracy</a:t>
            </a:r>
            <a:endParaRPr lang="en-US" dirty="0"/>
          </a:p>
          <a:p>
            <a:r>
              <a:rPr lang="en-US" dirty="0"/>
              <a:t>10	1 </a:t>
            </a:r>
            <a:r>
              <a:rPr lang="en-US" dirty="0" smtClean="0"/>
              <a:t>in </a:t>
            </a:r>
            <a:r>
              <a:rPr lang="en-US" dirty="0"/>
              <a:t>10	</a:t>
            </a:r>
            <a:r>
              <a:rPr lang="en-US" dirty="0" smtClean="0"/>
              <a:t>	90 </a:t>
            </a:r>
            <a:r>
              <a:rPr lang="en-US" dirty="0"/>
              <a:t>%</a:t>
            </a:r>
          </a:p>
          <a:p>
            <a:r>
              <a:rPr lang="en-US" dirty="0"/>
              <a:t>20	1 </a:t>
            </a:r>
            <a:r>
              <a:rPr lang="en-US" dirty="0" smtClean="0"/>
              <a:t>in </a:t>
            </a:r>
            <a:r>
              <a:rPr lang="en-US" dirty="0"/>
              <a:t>100	</a:t>
            </a:r>
            <a:r>
              <a:rPr lang="en-US" dirty="0" smtClean="0"/>
              <a:t>	99 </a:t>
            </a:r>
            <a:r>
              <a:rPr lang="en-US" dirty="0"/>
              <a:t>%</a:t>
            </a:r>
          </a:p>
          <a:p>
            <a:r>
              <a:rPr lang="en-US" dirty="0"/>
              <a:t>30	1 </a:t>
            </a:r>
            <a:r>
              <a:rPr lang="en-US" dirty="0" smtClean="0"/>
              <a:t>in </a:t>
            </a:r>
            <a:r>
              <a:rPr lang="en-US" dirty="0"/>
              <a:t>1000	</a:t>
            </a:r>
            <a:r>
              <a:rPr lang="en-US" dirty="0" smtClean="0"/>
              <a:t>	99.9 </a:t>
            </a:r>
            <a:r>
              <a:rPr lang="en-US" dirty="0"/>
              <a:t>%</a:t>
            </a:r>
          </a:p>
          <a:p>
            <a:r>
              <a:rPr lang="en-US" dirty="0"/>
              <a:t>40	1 </a:t>
            </a:r>
            <a:r>
              <a:rPr lang="en-US" dirty="0" smtClean="0"/>
              <a:t>in </a:t>
            </a:r>
            <a:r>
              <a:rPr lang="en-US" dirty="0"/>
              <a:t>10000	99.99 %</a:t>
            </a:r>
          </a:p>
          <a:p>
            <a:r>
              <a:rPr lang="en-US" dirty="0"/>
              <a:t>50	1 </a:t>
            </a:r>
            <a:r>
              <a:rPr lang="en-US" dirty="0" smtClean="0"/>
              <a:t>in </a:t>
            </a:r>
            <a:r>
              <a:rPr lang="en-US" dirty="0"/>
              <a:t>100000	99.999 %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1520" y="6021288"/>
            <a:ext cx="3426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hlinkClick r:id="rId4"/>
              </a:rPr>
              <a:t>http://en.wikipedia.org/wiki/</a:t>
            </a:r>
            <a:r>
              <a:rPr lang="fr-FR" sz="1200" dirty="0" smtClean="0">
                <a:hlinkClick r:id="rId4"/>
              </a:rPr>
              <a:t>Phred_quality_score</a:t>
            </a:r>
            <a:r>
              <a:rPr lang="fr-FR" sz="1200" dirty="0" smtClean="0"/>
              <a:t>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92511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579296" cy="778098"/>
          </a:xfrm>
        </p:spPr>
        <p:txBody>
          <a:bodyPr>
            <a:no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Comment stocker cette information ?</a:t>
            </a:r>
            <a:endParaRPr lang="fr-FR" sz="36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2708920"/>
            <a:ext cx="7920880" cy="27363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 smtClean="0"/>
              <a:t>Comment stocker cette information de manière compacte ???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>
                <a:solidFill>
                  <a:srgbClr val="E46C0A"/>
                </a:solidFill>
              </a:rPr>
              <a:t>ACCGT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rgbClr val="E46C0A"/>
                </a:solidFill>
              </a:rPr>
              <a:t>14 20 23 25 25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De manière encore plus </a:t>
            </a:r>
          </a:p>
          <a:p>
            <a:pPr marL="0" indent="0">
              <a:buNone/>
            </a:pPr>
            <a:r>
              <a:rPr lang="fr-FR" dirty="0" smtClean="0"/>
              <a:t>compacte ???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Les reads : la donnée initiale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1331640" y="2070140"/>
            <a:ext cx="583264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ZoneTexte 7"/>
          <p:cNvSpPr txBox="1"/>
          <p:nvPr/>
        </p:nvSpPr>
        <p:spPr>
          <a:xfrm>
            <a:off x="1691680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915816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139952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436096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</a:t>
            </a: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6516216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</a:t>
            </a:r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1619672" y="11247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843808" y="11247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067944" y="11247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23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364088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25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444208" y="11247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25</a:t>
            </a:r>
          </a:p>
        </p:txBody>
      </p:sp>
      <p:cxnSp>
        <p:nvCxnSpPr>
          <p:cNvPr id="19" name="Connecteur droit 18"/>
          <p:cNvCxnSpPr/>
          <p:nvPr/>
        </p:nvCxnSpPr>
        <p:spPr>
          <a:xfrm>
            <a:off x="1869217" y="19981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080524" y="1985304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4317489" y="19981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618599" y="1964608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6693753" y="1977436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95536" y="11340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Qualité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51520" y="16380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Nucléotide</a:t>
            </a:r>
            <a:endParaRPr lang="fr-FR" dirty="0">
              <a:solidFill>
                <a:srgbClr val="E46C0A"/>
              </a:solidFill>
            </a:endParaRPr>
          </a:p>
        </p:txBody>
      </p:sp>
      <p:pic>
        <p:nvPicPr>
          <p:cNvPr id="26" name="Image 25" descr="ascii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284984"/>
            <a:ext cx="4608512" cy="33549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Rectangle 26"/>
          <p:cNvSpPr/>
          <p:nvPr/>
        </p:nvSpPr>
        <p:spPr>
          <a:xfrm>
            <a:off x="2627784" y="5949280"/>
            <a:ext cx="1390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Table ASCII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51520" y="5301208"/>
            <a:ext cx="1512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dirty="0" smtClean="0">
                <a:solidFill>
                  <a:srgbClr val="E46C0A"/>
                </a:solidFill>
              </a:rPr>
              <a:t>ACCGT</a:t>
            </a:r>
          </a:p>
          <a:p>
            <a:pPr lvl="1"/>
            <a:r>
              <a:rPr lang="fr-FR" dirty="0">
                <a:solidFill>
                  <a:srgbClr val="E46C0A"/>
                </a:solidFill>
              </a:rPr>
              <a:t>#BBAF</a:t>
            </a:r>
          </a:p>
          <a:p>
            <a:pPr lvl="1"/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068960"/>
            <a:ext cx="8964488" cy="3789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920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579296" cy="778098"/>
          </a:xfrm>
        </p:spPr>
        <p:txBody>
          <a:bodyPr>
            <a:no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Comment stocker cette information ?</a:t>
            </a:r>
            <a:endParaRPr lang="fr-FR" sz="36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2708920"/>
            <a:ext cx="7920880" cy="27363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 smtClean="0"/>
              <a:t>Comment stocker cette information de manière compacte ???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>
                <a:solidFill>
                  <a:srgbClr val="E46C0A"/>
                </a:solidFill>
              </a:rPr>
              <a:t>ACCGT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rgbClr val="E46C0A"/>
                </a:solidFill>
              </a:rPr>
              <a:t>14 20 23 25 25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De manière encore plus </a:t>
            </a:r>
          </a:p>
          <a:p>
            <a:pPr marL="0" indent="0">
              <a:buNone/>
            </a:pPr>
            <a:r>
              <a:rPr lang="fr-FR" dirty="0" smtClean="0"/>
              <a:t>compacte ???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Les reads : la donnée initiale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1331640" y="2070140"/>
            <a:ext cx="583264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ZoneTexte 7"/>
          <p:cNvSpPr txBox="1"/>
          <p:nvPr/>
        </p:nvSpPr>
        <p:spPr>
          <a:xfrm>
            <a:off x="1691680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915816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139952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436096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</a:t>
            </a: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6516216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</a:t>
            </a:r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1619672" y="11247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843808" y="11247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067944" y="11247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23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364088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25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444208" y="11247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25</a:t>
            </a:r>
          </a:p>
        </p:txBody>
      </p:sp>
      <p:cxnSp>
        <p:nvCxnSpPr>
          <p:cNvPr id="19" name="Connecteur droit 18"/>
          <p:cNvCxnSpPr/>
          <p:nvPr/>
        </p:nvCxnSpPr>
        <p:spPr>
          <a:xfrm>
            <a:off x="1869217" y="19981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080524" y="1985304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4317489" y="19981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618599" y="1964608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6693753" y="1977436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95536" y="11340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Qualité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51520" y="16380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Nucléotide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27784" y="5949280"/>
            <a:ext cx="1390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Table ASCII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51520" y="5301208"/>
            <a:ext cx="1512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dirty="0" smtClean="0">
                <a:solidFill>
                  <a:srgbClr val="E46C0A"/>
                </a:solidFill>
              </a:rPr>
              <a:t>ACCGT</a:t>
            </a:r>
          </a:p>
          <a:p>
            <a:pPr lvl="1"/>
            <a:r>
              <a:rPr lang="fr-FR" dirty="0">
                <a:solidFill>
                  <a:srgbClr val="E46C0A"/>
                </a:solidFill>
              </a:rPr>
              <a:t>#BBAF</a:t>
            </a:r>
          </a:p>
          <a:p>
            <a:pPr lvl="1"/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301208"/>
            <a:ext cx="8964488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91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579296" cy="778098"/>
          </a:xfrm>
        </p:spPr>
        <p:txBody>
          <a:bodyPr>
            <a:no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Comment stocker cette information ?</a:t>
            </a:r>
            <a:endParaRPr lang="fr-FR" sz="36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2708920"/>
            <a:ext cx="7920880" cy="27363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 smtClean="0"/>
              <a:t>Comment stocker cette information de manière compacte ???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>
                <a:solidFill>
                  <a:srgbClr val="E46C0A"/>
                </a:solidFill>
              </a:rPr>
              <a:t>ACCGT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rgbClr val="E46C0A"/>
                </a:solidFill>
              </a:rPr>
              <a:t>14 20 23 25 25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De manière encore plus </a:t>
            </a:r>
          </a:p>
          <a:p>
            <a:pPr marL="0" indent="0">
              <a:buNone/>
            </a:pPr>
            <a:r>
              <a:rPr lang="fr-FR" dirty="0" smtClean="0"/>
              <a:t>compacte ???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Les reads : la donnée initiale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1331640" y="2070140"/>
            <a:ext cx="583264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ZoneTexte 7"/>
          <p:cNvSpPr txBox="1"/>
          <p:nvPr/>
        </p:nvSpPr>
        <p:spPr>
          <a:xfrm>
            <a:off x="1691680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915816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139952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436096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</a:t>
            </a: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6516216" y="16380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</a:t>
            </a:r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1619672" y="11247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843808" y="11247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067944" y="11247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23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364088" y="112474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25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444208" y="11247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25</a:t>
            </a:r>
          </a:p>
        </p:txBody>
      </p:sp>
      <p:cxnSp>
        <p:nvCxnSpPr>
          <p:cNvPr id="19" name="Connecteur droit 18"/>
          <p:cNvCxnSpPr/>
          <p:nvPr/>
        </p:nvCxnSpPr>
        <p:spPr>
          <a:xfrm>
            <a:off x="1869217" y="19981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080524" y="1985304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4317489" y="19981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618599" y="1964608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6693753" y="1977436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95536" y="113403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Qualité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51520" y="163809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Nucléotide</a:t>
            </a:r>
            <a:endParaRPr lang="fr-FR" dirty="0">
              <a:solidFill>
                <a:srgbClr val="E46C0A"/>
              </a:solidFill>
            </a:endParaRPr>
          </a:p>
        </p:txBody>
      </p:sp>
      <p:pic>
        <p:nvPicPr>
          <p:cNvPr id="26" name="Image 25" descr="ascii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284984"/>
            <a:ext cx="4608512" cy="33549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Rectangle 26"/>
          <p:cNvSpPr/>
          <p:nvPr/>
        </p:nvSpPr>
        <p:spPr>
          <a:xfrm>
            <a:off x="2627784" y="5949280"/>
            <a:ext cx="1390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Table ASCII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51520" y="5301208"/>
            <a:ext cx="1512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dirty="0" smtClean="0">
                <a:solidFill>
                  <a:srgbClr val="E46C0A"/>
                </a:solidFill>
              </a:rPr>
              <a:t>ACCGT</a:t>
            </a:r>
          </a:p>
          <a:p>
            <a:pPr lvl="1"/>
            <a:r>
              <a:rPr lang="fr-FR" dirty="0">
                <a:solidFill>
                  <a:srgbClr val="E46C0A"/>
                </a:solidFill>
              </a:rPr>
              <a:t>#BBAF</a:t>
            </a:r>
          </a:p>
          <a:p>
            <a:pPr lvl="1"/>
            <a:endParaRPr lang="fr-FR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8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E46C0A"/>
                </a:solidFill>
              </a:rPr>
              <a:t>Préparation des reads : nettoyage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1772816"/>
            <a:ext cx="7776864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Suppression </a:t>
            </a:r>
            <a:r>
              <a:rPr lang="fr-FR" sz="2400" dirty="0" smtClean="0"/>
              <a:t>ou </a:t>
            </a:r>
            <a:r>
              <a:rPr lang="fr-FR" sz="2400" dirty="0" smtClean="0"/>
              <a:t>masquage des bases de </a:t>
            </a:r>
            <a:r>
              <a:rPr lang="fr-FR" sz="2400" dirty="0" smtClean="0">
                <a:solidFill>
                  <a:srgbClr val="E46C0A"/>
                </a:solidFill>
              </a:rPr>
              <a:t>mauvaise qualité </a:t>
            </a:r>
            <a:r>
              <a:rPr lang="fr-FR" sz="2400" dirty="0" smtClean="0"/>
              <a:t>(extrémité souvent)</a:t>
            </a:r>
            <a:endParaRPr lang="fr-FR" sz="4800" dirty="0" smtClean="0">
              <a:latin typeface="Courier"/>
              <a:cs typeface="Courier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Les reads : la donnée initiale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5292080" y="3356992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Séquence Initiale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flipH="1">
            <a:off x="5292080" y="4725144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Séquence Clean (seuil 5)</a:t>
            </a:r>
            <a:endParaRPr lang="fr-FR" dirty="0">
              <a:solidFill>
                <a:srgbClr val="FF6600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 bwMode="auto">
          <a:xfrm>
            <a:off x="1835696" y="3068960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/>
        </p:nvCxnSpPr>
        <p:spPr bwMode="auto">
          <a:xfrm>
            <a:off x="4427984" y="3068960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Espace réservé du contenu 1"/>
          <p:cNvSpPr txBox="1">
            <a:spLocks/>
          </p:cNvSpPr>
          <p:nvPr/>
        </p:nvSpPr>
        <p:spPr bwMode="auto">
          <a:xfrm>
            <a:off x="467544" y="5949280"/>
            <a:ext cx="6984776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fr-FR" sz="1800" dirty="0" smtClean="0">
                <a:latin typeface="Courier"/>
                <a:cs typeface="Courier"/>
              </a:rPr>
              <a:t>Programmes : Cutadapt, </a:t>
            </a:r>
            <a:r>
              <a:rPr lang="fr-FR" sz="1800" dirty="0" err="1" smtClean="0">
                <a:latin typeface="Courier"/>
                <a:cs typeface="Courier"/>
              </a:rPr>
              <a:t>Trimmomatic</a:t>
            </a:r>
            <a:endParaRPr lang="fr-FR" sz="1800" dirty="0" smtClean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7544" y="314096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fr-FR" sz="2400" dirty="0">
                <a:latin typeface="Courier"/>
                <a:cs typeface="Courier"/>
              </a:rPr>
              <a:t>	ACCTTCTTTTCCACGTCTT  </a:t>
            </a:r>
            <a:br>
              <a:rPr lang="fr-FR" sz="2400" dirty="0">
                <a:latin typeface="Courier"/>
                <a:cs typeface="Courier"/>
              </a:rPr>
            </a:br>
            <a:r>
              <a:rPr lang="fr-FR" sz="2400" dirty="0">
                <a:latin typeface="Courier"/>
                <a:cs typeface="Courier"/>
              </a:rPr>
              <a:t>	2387878882888988433</a:t>
            </a:r>
          </a:p>
          <a:p>
            <a:pPr marL="0" indent="0">
              <a:buNone/>
            </a:pPr>
            <a:endParaRPr lang="fr-FR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2400" dirty="0">
                <a:latin typeface="Courier"/>
                <a:cs typeface="Courier"/>
              </a:rPr>
              <a:t>	  CTTCTTT</a:t>
            </a:r>
            <a:r>
              <a:rPr lang="fr-FR" sz="2400" dirty="0">
                <a:solidFill>
                  <a:srgbClr val="008000"/>
                </a:solidFill>
                <a:latin typeface="Courier"/>
                <a:cs typeface="Courier"/>
              </a:rPr>
              <a:t>N</a:t>
            </a:r>
            <a:r>
              <a:rPr lang="fr-FR" sz="2400" dirty="0">
                <a:latin typeface="Courier"/>
                <a:cs typeface="Courier"/>
              </a:rPr>
              <a:t>CCACGT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9592" y="2780928"/>
            <a:ext cx="7704856" cy="2808312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83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66994" y="476672"/>
            <a:ext cx="9217024" cy="1152128"/>
          </a:xfrm>
        </p:spPr>
        <p:txBody>
          <a:bodyPr>
            <a:no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Préparation : Suppression Tag et Adaptateurs</a:t>
            </a:r>
            <a:endParaRPr lang="fr-FR" sz="3600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Les reads : la donnée initiale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251520" y="2420888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Organisation d’un read :</a:t>
            </a:r>
            <a:endParaRPr lang="fr-FR" dirty="0"/>
          </a:p>
        </p:txBody>
      </p:sp>
      <p:sp>
        <p:nvSpPr>
          <p:cNvPr id="13" name="Espace réservé du contenu 1"/>
          <p:cNvSpPr txBox="1">
            <a:spLocks/>
          </p:cNvSpPr>
          <p:nvPr/>
        </p:nvSpPr>
        <p:spPr bwMode="auto">
          <a:xfrm>
            <a:off x="395536" y="5949280"/>
            <a:ext cx="6984776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fr-FR" sz="1800" dirty="0" smtClean="0">
                <a:latin typeface="Courier"/>
                <a:cs typeface="Courier"/>
              </a:rPr>
              <a:t>Programmes : Cutadapt, </a:t>
            </a:r>
            <a:r>
              <a:rPr lang="fr-FR" sz="1800" dirty="0" err="1" smtClean="0">
                <a:latin typeface="Courier"/>
                <a:cs typeface="Courier"/>
              </a:rPr>
              <a:t>Trimmomatic</a:t>
            </a:r>
            <a:endParaRPr lang="fr-FR" sz="1800" dirty="0" smtClean="0">
              <a:latin typeface="Courier"/>
              <a:cs typeface="Courier"/>
            </a:endParaRPr>
          </a:p>
        </p:txBody>
      </p:sp>
      <p:cxnSp>
        <p:nvCxnSpPr>
          <p:cNvPr id="12" name="Connecteur droit 11"/>
          <p:cNvCxnSpPr/>
          <p:nvPr/>
        </p:nvCxnSpPr>
        <p:spPr bwMode="auto">
          <a:xfrm flipV="1">
            <a:off x="323528" y="4020160"/>
            <a:ext cx="1728192" cy="19164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/>
        </p:nvCxnSpPr>
        <p:spPr bwMode="auto">
          <a:xfrm>
            <a:off x="2255044" y="4034904"/>
            <a:ext cx="360040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>
            <a:off x="2831108" y="4034904"/>
            <a:ext cx="3384376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Connecteur droit 16"/>
          <p:cNvCxnSpPr/>
          <p:nvPr/>
        </p:nvCxnSpPr>
        <p:spPr bwMode="auto">
          <a:xfrm>
            <a:off x="6503516" y="4034904"/>
            <a:ext cx="165618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ZoneTexte 19"/>
          <p:cNvSpPr txBox="1"/>
          <p:nvPr/>
        </p:nvSpPr>
        <p:spPr>
          <a:xfrm>
            <a:off x="238820" y="333398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3366FF"/>
                </a:solidFill>
              </a:rPr>
              <a:t>Adaptateur Illumina « P5 »</a:t>
            </a:r>
            <a:endParaRPr lang="fr-FR" sz="1400" dirty="0">
              <a:solidFill>
                <a:srgbClr val="3366FF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839220" y="362202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</a:rPr>
              <a:t>ADN d’intérêt</a:t>
            </a:r>
            <a:endParaRPr lang="fr-FR" sz="1400" dirty="0">
              <a:solidFill>
                <a:srgbClr val="00800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161694" y="3622020"/>
            <a:ext cx="589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TAG</a:t>
            </a:r>
            <a:endParaRPr lang="fr-FR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359500" y="333398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3366FF"/>
                </a:solidFill>
              </a:rPr>
              <a:t>Adaptateur Illumina « P7 »</a:t>
            </a:r>
            <a:endParaRPr lang="fr-FR" sz="1400" dirty="0">
              <a:solidFill>
                <a:srgbClr val="3366FF"/>
              </a:solidFill>
            </a:endParaRPr>
          </a:p>
        </p:txBody>
      </p:sp>
      <p:cxnSp>
        <p:nvCxnSpPr>
          <p:cNvPr id="25" name="Connecteur droit 24"/>
          <p:cNvCxnSpPr/>
          <p:nvPr/>
        </p:nvCxnSpPr>
        <p:spPr bwMode="auto">
          <a:xfrm flipV="1">
            <a:off x="336228" y="4350360"/>
            <a:ext cx="1728192" cy="19164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cteur droit 25"/>
          <p:cNvCxnSpPr/>
          <p:nvPr/>
        </p:nvCxnSpPr>
        <p:spPr bwMode="auto">
          <a:xfrm>
            <a:off x="2267744" y="4365104"/>
            <a:ext cx="360040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onnecteur droit 26"/>
          <p:cNvCxnSpPr/>
          <p:nvPr/>
        </p:nvCxnSpPr>
        <p:spPr bwMode="auto">
          <a:xfrm>
            <a:off x="2843808" y="4365104"/>
            <a:ext cx="3384376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Connecteur droit 27"/>
          <p:cNvCxnSpPr/>
          <p:nvPr/>
        </p:nvCxnSpPr>
        <p:spPr bwMode="auto">
          <a:xfrm>
            <a:off x="6516216" y="4365104"/>
            <a:ext cx="165618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/>
          <p:cNvSpPr/>
          <p:nvPr/>
        </p:nvSpPr>
        <p:spPr>
          <a:xfrm>
            <a:off x="8274748" y="3849077"/>
            <a:ext cx="7490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 smtClean="0">
                <a:solidFill>
                  <a:srgbClr val="FF6600"/>
                </a:solidFill>
              </a:rPr>
              <a:t>Forward</a:t>
            </a:r>
            <a:endParaRPr lang="fr-FR" sz="1200" dirty="0"/>
          </a:p>
        </p:txBody>
      </p:sp>
      <p:sp>
        <p:nvSpPr>
          <p:cNvPr id="32" name="Rectangle 31"/>
          <p:cNvSpPr/>
          <p:nvPr/>
        </p:nvSpPr>
        <p:spPr>
          <a:xfrm>
            <a:off x="8285628" y="4198084"/>
            <a:ext cx="757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>
                <a:solidFill>
                  <a:srgbClr val="FF6600"/>
                </a:solidFill>
              </a:rPr>
              <a:t>Reverse</a:t>
            </a:r>
            <a:endParaRPr lang="fr-FR" sz="1200" dirty="0"/>
          </a:p>
        </p:txBody>
      </p:sp>
      <p:cxnSp>
        <p:nvCxnSpPr>
          <p:cNvPr id="33" name="Connecteur droit 32"/>
          <p:cNvCxnSpPr/>
          <p:nvPr/>
        </p:nvCxnSpPr>
        <p:spPr bwMode="auto">
          <a:xfrm>
            <a:off x="2759100" y="3178939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Connecteur droit 33"/>
          <p:cNvCxnSpPr/>
          <p:nvPr/>
        </p:nvCxnSpPr>
        <p:spPr bwMode="auto">
          <a:xfrm>
            <a:off x="6359500" y="3106931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>
          <a:xfrm>
            <a:off x="107504" y="2276872"/>
            <a:ext cx="8928992" cy="3312368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lèche vers la droite 1"/>
          <p:cNvSpPr/>
          <p:nvPr/>
        </p:nvSpPr>
        <p:spPr>
          <a:xfrm>
            <a:off x="1979712" y="3068960"/>
            <a:ext cx="720080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vers la gauche 4"/>
          <p:cNvSpPr/>
          <p:nvPr/>
        </p:nvSpPr>
        <p:spPr>
          <a:xfrm>
            <a:off x="6372200" y="4653136"/>
            <a:ext cx="576064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2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51520" y="404664"/>
            <a:ext cx="8229600" cy="778098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chemeClr val="accent6">
                    <a:lumMod val="75000"/>
                  </a:schemeClr>
                </a:solidFill>
              </a:rPr>
              <a:t>Visualisation des </a:t>
            </a:r>
            <a:r>
              <a:rPr lang="fr-FR" sz="4000" b="1" dirty="0" err="1" smtClean="0">
                <a:solidFill>
                  <a:schemeClr val="accent6">
                    <a:lumMod val="75000"/>
                  </a:schemeClr>
                </a:solidFill>
              </a:rPr>
              <a:t>reads</a:t>
            </a:r>
            <a:r>
              <a:rPr lang="fr-FR" sz="4000" b="1" dirty="0" smtClean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fr-FR" sz="4000" b="1" dirty="0" err="1" smtClean="0">
                <a:solidFill>
                  <a:schemeClr val="accent6">
                    <a:lumMod val="75000"/>
                  </a:schemeClr>
                </a:solidFill>
              </a:rPr>
              <a:t>FastqC</a:t>
            </a:r>
            <a:endParaRPr lang="fr-FR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11560" y="1340768"/>
            <a:ext cx="7772400" cy="1728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Permet de s’assurer de la qualité des </a:t>
            </a:r>
            <a:r>
              <a:rPr lang="fr-FR" sz="2400" dirty="0" err="1" smtClean="0"/>
              <a:t>reads</a:t>
            </a:r>
            <a:r>
              <a:rPr lang="fr-FR" sz="2400" dirty="0" smtClean="0"/>
              <a:t> avant toute </a:t>
            </a:r>
            <a:r>
              <a:rPr lang="fr-FR" sz="2400" dirty="0" smtClean="0"/>
              <a:t>analyse. </a:t>
            </a:r>
            <a:r>
              <a:rPr lang="fr-FR" sz="2400" dirty="0" smtClean="0">
                <a:solidFill>
                  <a:srgbClr val="FF6600"/>
                </a:solidFill>
              </a:rPr>
              <a:t>Démonstration</a:t>
            </a:r>
            <a:r>
              <a:rPr lang="fr-FR" sz="2400" dirty="0" smtClean="0"/>
              <a:t>.</a:t>
            </a:r>
            <a:endParaRPr lang="fr-FR" sz="2400" dirty="0" smtClean="0"/>
          </a:p>
          <a:p>
            <a:pPr marL="1371600" lvl="3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2400" dirty="0" smtClean="0"/>
              <a:t>Exemple : Riz avant et après nettoyage</a:t>
            </a:r>
          </a:p>
          <a:p>
            <a:pPr marL="0" indent="0">
              <a:buNone/>
            </a:pPr>
            <a:endParaRPr lang="fr-FR" sz="2400" dirty="0" smtClean="0">
              <a:latin typeface="Courier"/>
              <a:cs typeface="Courier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6" name="Image 5" descr="per_base_qua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56992"/>
            <a:ext cx="3936437" cy="2952328"/>
          </a:xfrm>
          <a:prstGeom prst="rect">
            <a:avLst/>
          </a:prstGeom>
        </p:spPr>
      </p:pic>
      <p:pic>
        <p:nvPicPr>
          <p:cNvPr id="7" name="Image 6" descr="per_base_qual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6992"/>
            <a:ext cx="4032448" cy="3024336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Les reads : la donnée initiale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9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1600" y="1772816"/>
            <a:ext cx="7704856" cy="4061048"/>
          </a:xfrm>
        </p:spPr>
        <p:txBody>
          <a:bodyPr/>
          <a:lstStyle/>
          <a:p>
            <a:r>
              <a:rPr lang="fr-FR" dirty="0" smtClean="0"/>
              <a:t>Introduction NGS</a:t>
            </a:r>
          </a:p>
          <a:p>
            <a:r>
              <a:rPr lang="fr-FR" dirty="0" smtClean="0"/>
              <a:t>Les reads : la donnée initiale du bio-informaticien</a:t>
            </a:r>
          </a:p>
          <a:p>
            <a:r>
              <a:rPr lang="fr-FR" dirty="0" smtClean="0"/>
              <a:t>Assemblage de-novo</a:t>
            </a:r>
          </a:p>
          <a:p>
            <a:r>
              <a:rPr lang="fr-FR" dirty="0" smtClean="0"/>
              <a:t>Mapping sur un génome connu</a:t>
            </a:r>
          </a:p>
          <a:p>
            <a:r>
              <a:rPr lang="fr-FR" dirty="0" smtClean="0"/>
              <a:t>Détection de SNP</a:t>
            </a:r>
          </a:p>
          <a:p>
            <a:r>
              <a:rPr lang="fr-FR" dirty="0" smtClean="0"/>
              <a:t>Conclusions et discussions</a:t>
            </a:r>
            <a:endParaRPr lang="fr-FR" dirty="0">
              <a:solidFill>
                <a:srgbClr val="000000"/>
              </a:solidFill>
            </a:endParaRPr>
          </a:p>
          <a:p>
            <a:endParaRPr lang="fr-FR" sz="2000" dirty="0" smtClean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A06B-9955-1B40-B91D-6199843D409A}" type="slidenum">
              <a:rPr lang="fr-FR"/>
              <a:pPr/>
              <a:t>27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Plan de la présentation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12" y="548680"/>
            <a:ext cx="8147248" cy="774923"/>
          </a:xfrm>
        </p:spPr>
        <p:txBody>
          <a:bodyPr>
            <a:normAutofit/>
          </a:bodyPr>
          <a:lstStyle/>
          <a:p>
            <a:pPr algn="ctr"/>
            <a:r>
              <a:rPr lang="fr-FR" sz="3800" b="1" i="0" dirty="0" smtClean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NGS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des reads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aux </a:t>
            </a:r>
            <a:r>
              <a:rPr lang="fr-FR" sz="4000" b="1" i="0" dirty="0" err="1" smtClean="0">
                <a:solidFill>
                  <a:schemeClr val="accent6">
                    <a:lumMod val="75000"/>
                  </a:schemeClr>
                </a:solidFill>
              </a:rPr>
              <a:t>SNPs</a:t>
            </a:r>
            <a:endParaRPr lang="fr-FR" sz="3800" b="1" i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584" y="3356992"/>
            <a:ext cx="7056784" cy="792088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8756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Intuition, problématique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2" name="Image 1" descr="assembly_overview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8" r="35907" b="3025"/>
          <a:stretch/>
        </p:blipFill>
        <p:spPr>
          <a:xfrm>
            <a:off x="2267744" y="1268760"/>
            <a:ext cx="4590401" cy="50134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90730" y="6426078"/>
            <a:ext cx="4753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a-DK" sz="1100" dirty="0" smtClean="0">
              <a:hlinkClick r:id="rId3"/>
            </a:endParaRPr>
          </a:p>
          <a:p>
            <a:r>
              <a:rPr lang="da-DK" sz="1100" dirty="0" smtClean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http</a:t>
            </a:r>
            <a:r>
              <a:rPr lang="da-DK" sz="11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://fhqdddddd.blog.163.</a:t>
            </a:r>
            <a:r>
              <a:rPr lang="da-DK" sz="1100" dirty="0" smtClean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com/</a:t>
            </a:r>
            <a:r>
              <a:rPr lang="da-DK" sz="11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blog</a:t>
            </a:r>
            <a:r>
              <a:rPr lang="da-DK" sz="1100" dirty="0" smtClean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/static</a:t>
            </a:r>
            <a:r>
              <a:rPr lang="da-DK" sz="11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/186991542009101904922370</a:t>
            </a:r>
            <a:r>
              <a:rPr lang="da-DK" sz="1100" dirty="0" smtClean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/</a:t>
            </a:r>
            <a:r>
              <a:rPr lang="da-DK" sz="11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fr-FR" sz="11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fr-FR" sz="1100" dirty="0">
              <a:solidFill>
                <a:schemeClr val="accent1">
                  <a:lumMod val="40000"/>
                  <a:lumOff val="6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9623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Intuition, problématique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115616" y="6093296"/>
            <a:ext cx="2808312" cy="64807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fr-FR" dirty="0">
              <a:solidFill>
                <a:srgbClr val="00009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9600" dirty="0" smtClean="0">
                <a:cs typeface="Courier"/>
              </a:rPr>
              <a:t>Programme : </a:t>
            </a:r>
            <a:r>
              <a:rPr lang="fr-FR" sz="9600" dirty="0" smtClean="0">
                <a:solidFill>
                  <a:srgbClr val="E46C0A"/>
                </a:solidFill>
                <a:cs typeface="Courier"/>
              </a:rPr>
              <a:t>Tablet</a:t>
            </a:r>
            <a:endParaRPr lang="fr-FR" sz="9600" dirty="0">
              <a:solidFill>
                <a:srgbClr val="E46C0A"/>
              </a:solidFill>
              <a:cs typeface="Courier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12" name="Image 11" descr="reads_tabl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280920" cy="40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2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468560" y="188640"/>
            <a:ext cx="8229600" cy="868958"/>
          </a:xfrm>
        </p:spPr>
        <p:txBody>
          <a:bodyPr/>
          <a:lstStyle/>
          <a:p>
            <a:r>
              <a:rPr lang="fr-FR" b="1" dirty="0" smtClean="0">
                <a:solidFill>
                  <a:srgbClr val="E46C0A"/>
                </a:solidFill>
              </a:rPr>
              <a:t>La bioinformatique ? </a:t>
            </a:r>
            <a:r>
              <a:rPr lang="fr-FR" b="1" dirty="0" err="1" smtClean="0">
                <a:solidFill>
                  <a:srgbClr val="E46C0A"/>
                </a:solidFill>
              </a:rPr>
              <a:t>Kezako</a:t>
            </a:r>
            <a:r>
              <a:rPr lang="fr-FR" b="1" dirty="0" smtClean="0">
                <a:solidFill>
                  <a:srgbClr val="E46C0A"/>
                </a:solidFill>
              </a:rPr>
              <a:t> ?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79512" y="1124744"/>
            <a:ext cx="5832648" cy="28803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i="1" dirty="0" smtClean="0">
                <a:solidFill>
                  <a:schemeClr val="bg1">
                    <a:lumMod val="50000"/>
                  </a:schemeClr>
                </a:solidFill>
              </a:rPr>
              <a:t>« Cela va de l'analyse du génome à la modélisation de l'évolution d'une population animale dans un environnement donné, en passant par la modélisation moléculaire, l'analyse d'image, l'assemblage de génome et la reconstruction d'arbres phylogénétiques (phylogénie) »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67544" y="4365104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0"/>
              <a:buChar char="à"/>
            </a:pPr>
            <a:r>
              <a:rPr lang="fr-FR" sz="2400" dirty="0" smtClean="0">
                <a:sym typeface="Wingdings"/>
              </a:rPr>
              <a:t> Répondre </a:t>
            </a:r>
            <a:r>
              <a:rPr lang="fr-FR" sz="2400" dirty="0" smtClean="0">
                <a:sym typeface="Wingdings"/>
              </a:rPr>
              <a:t>à des questions </a:t>
            </a:r>
            <a:r>
              <a:rPr lang="fr-FR" sz="2400" b="1" dirty="0" smtClean="0">
                <a:solidFill>
                  <a:schemeClr val="accent6">
                    <a:lumMod val="75000"/>
                  </a:schemeClr>
                </a:solidFill>
                <a:sym typeface="Wingdings"/>
              </a:rPr>
              <a:t>biologiques</a:t>
            </a:r>
            <a:r>
              <a:rPr lang="fr-FR" sz="2400" dirty="0" smtClean="0">
                <a:sym typeface="Wingdings"/>
              </a:rPr>
              <a:t> nécessitant l’</a:t>
            </a:r>
            <a:r>
              <a:rPr lang="fr-FR" sz="2400" b="1" dirty="0" smtClean="0">
                <a:solidFill>
                  <a:srgbClr val="E46C0A"/>
                </a:solidFill>
                <a:sym typeface="Wingdings"/>
              </a:rPr>
              <a:t>informatique</a:t>
            </a:r>
          </a:p>
          <a:p>
            <a:pPr marL="285750" indent="-285750">
              <a:buFont typeface="Wingdings" charset="0"/>
              <a:buChar char="à"/>
            </a:pPr>
            <a:endParaRPr lang="fr-FR" sz="2400" dirty="0" smtClean="0">
              <a:sym typeface="Wingdings"/>
            </a:endParaRPr>
          </a:p>
          <a:p>
            <a:pPr marL="285750" indent="-285750">
              <a:buFont typeface="Wingdings" charset="0"/>
              <a:buChar char="à"/>
            </a:pPr>
            <a:r>
              <a:rPr lang="fr-FR" sz="2400" dirty="0" smtClean="0">
                <a:sym typeface="Wingdings"/>
              </a:rPr>
              <a:t>Très souvent lié à la gestion </a:t>
            </a:r>
            <a:r>
              <a:rPr lang="fr-FR" sz="2400" dirty="0" smtClean="0">
                <a:sym typeface="Wingdings"/>
              </a:rPr>
              <a:t>de données de séquençages </a:t>
            </a:r>
            <a:r>
              <a:rPr lang="fr-FR" sz="2400" b="1" dirty="0" smtClean="0">
                <a:solidFill>
                  <a:srgbClr val="E46C0A"/>
                </a:solidFill>
                <a:sym typeface="Wingdings"/>
              </a:rPr>
              <a:t>NGS</a:t>
            </a:r>
            <a:r>
              <a:rPr lang="fr-FR" sz="2400" dirty="0" smtClean="0">
                <a:sym typeface="Wingdings"/>
              </a:rPr>
              <a:t> : New </a:t>
            </a:r>
            <a:r>
              <a:rPr lang="fr-FR" sz="2400" dirty="0" err="1" smtClean="0">
                <a:sym typeface="Wingdings"/>
              </a:rPr>
              <a:t>Generation</a:t>
            </a:r>
            <a:r>
              <a:rPr lang="fr-FR" sz="2400" dirty="0" smtClean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S</a:t>
            </a:r>
            <a:r>
              <a:rPr lang="fr-FR" sz="2400" dirty="0" err="1" smtClean="0">
                <a:sym typeface="Wingdings"/>
              </a:rPr>
              <a:t>equencing</a:t>
            </a:r>
            <a:endParaRPr lang="fr-FR" sz="24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661" y="1177032"/>
            <a:ext cx="3140843" cy="2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771800" y="260648"/>
            <a:ext cx="2088232" cy="576064"/>
          </a:xfrm>
        </p:spPr>
        <p:txBody>
          <a:bodyPr>
            <a:normAutofit fontScale="90000"/>
          </a:bodyPr>
          <a:lstStyle/>
          <a:p>
            <a:r>
              <a:rPr lang="fr-FR" sz="3200" b="1" dirty="0" smtClean="0">
                <a:solidFill>
                  <a:srgbClr val="E46C0A"/>
                </a:solidFill>
              </a:rPr>
              <a:t>Exemple</a:t>
            </a:r>
            <a:endParaRPr lang="fr-FR" sz="3200" b="1" dirty="0">
              <a:solidFill>
                <a:srgbClr val="E46C0A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79512" y="908720"/>
            <a:ext cx="7772400" cy="2520280"/>
          </a:xfrm>
        </p:spPr>
        <p:txBody>
          <a:bodyPr>
            <a:normAutofit fontScale="92500" lnSpcReduction="10000"/>
          </a:bodyPr>
          <a:lstStyle/>
          <a:p>
            <a:r>
              <a:rPr lang="fr-FR" sz="2000" dirty="0" smtClean="0"/>
              <a:t>Supposons que l’on séquence un tout petit fragment de génome</a:t>
            </a:r>
            <a:r>
              <a:rPr lang="fr-FR" sz="2000" dirty="0">
                <a:latin typeface="Courier"/>
                <a:cs typeface="Courier"/>
              </a:rPr>
              <a:t> </a:t>
            </a:r>
            <a:r>
              <a:rPr lang="fr-FR" sz="2000" dirty="0" smtClean="0">
                <a:cs typeface="Courier"/>
              </a:rPr>
              <a:t>avec des reads de 10pbs. On obtient 3 reads  :</a:t>
            </a:r>
            <a:r>
              <a:rPr lang="fr-FR" sz="2000" dirty="0" smtClean="0">
                <a:latin typeface="Courier"/>
                <a:cs typeface="Courier"/>
              </a:rPr>
              <a:t/>
            </a:r>
            <a:br>
              <a:rPr lang="fr-FR" sz="2000" dirty="0" smtClean="0">
                <a:latin typeface="Courier"/>
                <a:cs typeface="Courier"/>
              </a:rPr>
            </a:br>
            <a:r>
              <a:rPr lang="fr-FR" sz="2000" dirty="0" smtClean="0">
                <a:latin typeface="Courier"/>
                <a:cs typeface="Courier"/>
              </a:rPr>
              <a:t>		CTCCCTGTCA</a:t>
            </a:r>
            <a:br>
              <a:rPr lang="fr-FR" sz="2000" dirty="0" smtClean="0">
                <a:latin typeface="Courier"/>
                <a:cs typeface="Courier"/>
              </a:rPr>
            </a:br>
            <a:r>
              <a:rPr lang="fr-FR" sz="2000" dirty="0" smtClean="0">
                <a:latin typeface="Courier"/>
                <a:cs typeface="Courier"/>
              </a:rPr>
              <a:t>		</a:t>
            </a:r>
            <a:r>
              <a:rPr lang="fr-FR" sz="2000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br>
              <a:rPr lang="fr-FR" sz="2000" dirty="0" smtClean="0">
                <a:solidFill>
                  <a:srgbClr val="800000"/>
                </a:solidFill>
                <a:latin typeface="Courier"/>
                <a:cs typeface="Courier"/>
              </a:rPr>
            </a:br>
            <a:r>
              <a:rPr lang="fr-FR" sz="2000" dirty="0" smtClean="0">
                <a:solidFill>
                  <a:srgbClr val="800000"/>
                </a:solidFill>
                <a:latin typeface="Courier"/>
                <a:cs typeface="Courier"/>
              </a:rPr>
              <a:t>		</a:t>
            </a: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ACCCTCCCTG</a:t>
            </a:r>
          </a:p>
          <a:p>
            <a:endParaRPr lang="fr-FR" sz="2000" dirty="0">
              <a:solidFill>
                <a:srgbClr val="000090"/>
              </a:solidFill>
              <a:latin typeface="Courier"/>
              <a:cs typeface="Courier"/>
            </a:endParaRPr>
          </a:p>
          <a:p>
            <a:r>
              <a:rPr lang="fr-FR" sz="2000" dirty="0" smtClean="0">
                <a:cs typeface="Courier"/>
              </a:rPr>
              <a:t>Comment retrouver le génome de départ </a:t>
            </a:r>
            <a:r>
              <a:rPr lang="fr-FR" sz="2000" dirty="0" smtClean="0">
                <a:cs typeface="Courier"/>
              </a:rPr>
              <a:t>? Quelle est la meilleure solution ? </a:t>
            </a:r>
          </a:p>
          <a:p>
            <a:endParaRPr lang="fr-FR" sz="2000" dirty="0">
              <a:cs typeface="Courier"/>
            </a:endParaRPr>
          </a:p>
          <a:p>
            <a:pPr marL="457200" lvl="1" indent="0">
              <a:buNone/>
            </a:pPr>
            <a:endParaRPr lang="fr-FR" sz="1600" dirty="0">
              <a:cs typeface="Courier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z="900" smtClean="0"/>
              <a:pPr/>
              <a:t>30</a:t>
            </a:fld>
            <a:endParaRPr lang="fr-FR" sz="90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6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600" i="1" dirty="0">
              <a:solidFill>
                <a:srgbClr val="74734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2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771800" y="260648"/>
            <a:ext cx="2088232" cy="576064"/>
          </a:xfrm>
        </p:spPr>
        <p:txBody>
          <a:bodyPr>
            <a:normAutofit fontScale="90000"/>
          </a:bodyPr>
          <a:lstStyle/>
          <a:p>
            <a:r>
              <a:rPr lang="fr-FR" sz="3200" b="1" dirty="0" smtClean="0">
                <a:solidFill>
                  <a:srgbClr val="E46C0A"/>
                </a:solidFill>
              </a:rPr>
              <a:t>Exemple</a:t>
            </a:r>
            <a:endParaRPr lang="fr-FR" sz="3200" b="1" dirty="0">
              <a:solidFill>
                <a:srgbClr val="E46C0A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79512" y="908720"/>
            <a:ext cx="7772400" cy="2520280"/>
          </a:xfrm>
        </p:spPr>
        <p:txBody>
          <a:bodyPr>
            <a:normAutofit fontScale="92500" lnSpcReduction="20000"/>
          </a:bodyPr>
          <a:lstStyle/>
          <a:p>
            <a:r>
              <a:rPr lang="fr-FR" sz="2000" dirty="0" smtClean="0"/>
              <a:t>Supposons que l’on séquence un tout petit fragment de génome</a:t>
            </a:r>
            <a:r>
              <a:rPr lang="fr-FR" sz="2000" dirty="0">
                <a:latin typeface="Courier"/>
                <a:cs typeface="Courier"/>
              </a:rPr>
              <a:t> </a:t>
            </a:r>
            <a:r>
              <a:rPr lang="fr-FR" sz="2000" dirty="0" smtClean="0">
                <a:cs typeface="Courier"/>
              </a:rPr>
              <a:t>avec des reads de 10pbs. On obtient 3 reads  :</a:t>
            </a:r>
            <a:r>
              <a:rPr lang="fr-FR" sz="2000" dirty="0" smtClean="0">
                <a:latin typeface="Courier"/>
                <a:cs typeface="Courier"/>
              </a:rPr>
              <a:t/>
            </a:r>
            <a:br>
              <a:rPr lang="fr-FR" sz="2000" dirty="0" smtClean="0">
                <a:latin typeface="Courier"/>
                <a:cs typeface="Courier"/>
              </a:rPr>
            </a:br>
            <a:r>
              <a:rPr lang="fr-FR" sz="2000" dirty="0" smtClean="0">
                <a:latin typeface="Courier"/>
                <a:cs typeface="Courier"/>
              </a:rPr>
              <a:t>		CTCCCTGTCA</a:t>
            </a:r>
            <a:br>
              <a:rPr lang="fr-FR" sz="2000" dirty="0" smtClean="0">
                <a:latin typeface="Courier"/>
                <a:cs typeface="Courier"/>
              </a:rPr>
            </a:br>
            <a:r>
              <a:rPr lang="fr-FR" sz="2000" dirty="0" smtClean="0">
                <a:latin typeface="Courier"/>
                <a:cs typeface="Courier"/>
              </a:rPr>
              <a:t>		</a:t>
            </a:r>
            <a:r>
              <a:rPr lang="fr-FR" sz="2000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br>
              <a:rPr lang="fr-FR" sz="2000" dirty="0" smtClean="0">
                <a:solidFill>
                  <a:srgbClr val="800000"/>
                </a:solidFill>
                <a:latin typeface="Courier"/>
                <a:cs typeface="Courier"/>
              </a:rPr>
            </a:br>
            <a:r>
              <a:rPr lang="fr-FR" sz="2000" dirty="0" smtClean="0">
                <a:solidFill>
                  <a:srgbClr val="800000"/>
                </a:solidFill>
                <a:latin typeface="Courier"/>
                <a:cs typeface="Courier"/>
              </a:rPr>
              <a:t>		</a:t>
            </a: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ACCCTCCCTG</a:t>
            </a:r>
          </a:p>
          <a:p>
            <a:endParaRPr lang="fr-FR" sz="2000" dirty="0">
              <a:solidFill>
                <a:srgbClr val="000090"/>
              </a:solidFill>
              <a:latin typeface="Courier"/>
              <a:cs typeface="Courier"/>
            </a:endParaRPr>
          </a:p>
          <a:p>
            <a:r>
              <a:rPr lang="fr-FR" sz="2000" dirty="0" smtClean="0">
                <a:cs typeface="Courier"/>
              </a:rPr>
              <a:t>Comment retrouver le génome de départ </a:t>
            </a:r>
            <a:r>
              <a:rPr lang="fr-FR" sz="2000" dirty="0" smtClean="0">
                <a:cs typeface="Courier"/>
              </a:rPr>
              <a:t>? Quelle est la meilleure solution ? </a:t>
            </a:r>
            <a:endParaRPr lang="fr-FR" sz="2000" dirty="0">
              <a:cs typeface="Courier"/>
            </a:endParaRPr>
          </a:p>
          <a:p>
            <a:pPr lvl="1"/>
            <a:r>
              <a:rPr lang="fr-FR" sz="1600" dirty="0" smtClean="0">
                <a:cs typeface="Courier"/>
              </a:rPr>
              <a:t>Augmenter le</a:t>
            </a:r>
            <a:r>
              <a:rPr lang="fr-FR" sz="1600" dirty="0" smtClean="0">
                <a:solidFill>
                  <a:srgbClr val="FF6600"/>
                </a:solidFill>
                <a:cs typeface="Courier"/>
              </a:rPr>
              <a:t> chevauchement </a:t>
            </a:r>
          </a:p>
          <a:p>
            <a:pPr lvl="1"/>
            <a:r>
              <a:rPr lang="fr-FR" sz="1600" dirty="0" smtClean="0">
                <a:cs typeface="Courier"/>
              </a:rPr>
              <a:t>Diminuer la </a:t>
            </a:r>
            <a:r>
              <a:rPr lang="fr-FR" sz="1600" dirty="0" smtClean="0">
                <a:solidFill>
                  <a:srgbClr val="FF6600"/>
                </a:solidFill>
                <a:cs typeface="Courier"/>
              </a:rPr>
              <a:t>taille</a:t>
            </a:r>
            <a:r>
              <a:rPr lang="fr-FR" sz="1600" dirty="0" smtClean="0">
                <a:cs typeface="Courier"/>
              </a:rPr>
              <a:t> de la séquence finale </a:t>
            </a:r>
            <a:endParaRPr lang="fr-FR" sz="1600" dirty="0">
              <a:cs typeface="Courier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z="900" smtClean="0"/>
              <a:pPr/>
              <a:t>31</a:t>
            </a:fld>
            <a:endParaRPr lang="fr-FR" sz="90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6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6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9" name="Espace réservé du contenu 5"/>
          <p:cNvSpPr txBox="1">
            <a:spLocks/>
          </p:cNvSpPr>
          <p:nvPr/>
        </p:nvSpPr>
        <p:spPr bwMode="auto">
          <a:xfrm>
            <a:off x="251520" y="3573016"/>
            <a:ext cx="4536504" cy="158417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latin typeface="Courier"/>
                <a:cs typeface="Courier"/>
              </a:rPr>
              <a:t>CTCCCTGTCA</a:t>
            </a:r>
            <a:br>
              <a:rPr lang="fr-FR" sz="2000" dirty="0" smtClean="0">
                <a:latin typeface="Courier"/>
                <a:cs typeface="Courier"/>
              </a:rPr>
            </a:br>
            <a:r>
              <a:rPr lang="fr-FR" sz="2000" dirty="0" smtClean="0">
                <a:latin typeface="Courier"/>
                <a:cs typeface="Courier"/>
              </a:rPr>
              <a:t>    </a:t>
            </a:r>
            <a:r>
              <a:rPr lang="fr-FR" sz="2000" dirty="0">
                <a:latin typeface="Courier"/>
                <a:cs typeface="Courier"/>
              </a:rPr>
              <a:t> </a:t>
            </a:r>
            <a:r>
              <a:rPr lang="fr-FR" sz="2000" dirty="0" smtClean="0">
                <a:latin typeface="Courier"/>
                <a:cs typeface="Courier"/>
              </a:rPr>
              <a:t>    </a:t>
            </a: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ACCCTCCCTG</a:t>
            </a:r>
            <a:b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</a:b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			</a:t>
            </a:r>
            <a:r>
              <a:rPr lang="fr-FR" sz="2000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endParaRPr lang="fr-FR" sz="2000" dirty="0">
              <a:solidFill>
                <a:srgbClr val="8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rgbClr val="1C1C1C"/>
                </a:solidFill>
                <a:latin typeface="Courier"/>
                <a:cs typeface="Courier"/>
              </a:rPr>
              <a:t>CTCCCTGTCACCCTCCCTGTCATCTGTC</a:t>
            </a:r>
          </a:p>
          <a:p>
            <a:pPr marL="0" indent="0">
              <a:buFont typeface="Wingdings" charset="0"/>
              <a:buNone/>
            </a:pPr>
            <a:endParaRPr lang="fr-FR" sz="2000" dirty="0">
              <a:solidFill>
                <a:srgbClr val="1C1C1C"/>
              </a:solidFill>
              <a:latin typeface="Courier"/>
              <a:cs typeface="Courier"/>
            </a:endParaRPr>
          </a:p>
          <a:p>
            <a:pPr marL="0" indent="0">
              <a:buFont typeface="Wingdings" charset="0"/>
              <a:buNone/>
            </a:pPr>
            <a:endParaRPr lang="fr-FR" sz="2000" dirty="0" smtClean="0">
              <a:solidFill>
                <a:srgbClr val="1C1C1C"/>
              </a:solidFill>
              <a:latin typeface="Courier"/>
              <a:cs typeface="Courier"/>
            </a:endParaRPr>
          </a:p>
          <a:p>
            <a:pPr marL="0" indent="0">
              <a:buFont typeface="Wingdings" charset="0"/>
              <a:buNone/>
            </a:pPr>
            <a:r>
              <a:rPr lang="fr-FR" sz="2000" dirty="0" smtClean="0">
                <a:solidFill>
                  <a:srgbClr val="1C1C1C"/>
                </a:solidFill>
                <a:latin typeface="Courier"/>
                <a:cs typeface="Courier"/>
              </a:rPr>
              <a:t> </a:t>
            </a:r>
            <a:endParaRPr lang="fr-FR" sz="2000" dirty="0">
              <a:cs typeface="Courier"/>
            </a:endParaRPr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 bwMode="auto">
          <a:xfrm>
            <a:off x="5004048" y="5013176"/>
            <a:ext cx="3168352" cy="1584176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ACCCTCCCTG</a:t>
            </a:r>
          </a:p>
          <a:p>
            <a:pPr marL="0" indent="0">
              <a:buNone/>
            </a:pPr>
            <a:r>
              <a:rPr lang="fr-FR" sz="2000" dirty="0">
                <a:latin typeface="Courier"/>
                <a:cs typeface="Courier"/>
              </a:rPr>
              <a:t> </a:t>
            </a:r>
            <a:r>
              <a:rPr lang="fr-FR" sz="2000" dirty="0" smtClean="0">
                <a:latin typeface="Courier"/>
                <a:cs typeface="Courier"/>
              </a:rPr>
              <a:t>  CTCCCTGTCA</a:t>
            </a: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/>
            </a:r>
            <a:b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</a:br>
            <a:r>
              <a:rPr lang="fr-FR" sz="2000" dirty="0">
                <a:solidFill>
                  <a:srgbClr val="000090"/>
                </a:solidFill>
                <a:latin typeface="Courier"/>
                <a:cs typeface="Courier"/>
              </a:rPr>
              <a:t> </a:t>
            </a: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        </a:t>
            </a:r>
            <a:r>
              <a:rPr lang="fr-FR" sz="2000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</a:p>
          <a:p>
            <a:pPr marL="0" indent="0">
              <a:buFont typeface="Wingdings" charset="0"/>
              <a:buNone/>
            </a:pPr>
            <a:r>
              <a:rPr lang="fr-FR" sz="2000" dirty="0" smtClean="0">
                <a:solidFill>
                  <a:srgbClr val="1C1C1C"/>
                </a:solidFill>
                <a:latin typeface="Courier"/>
                <a:cs typeface="Courier"/>
              </a:rPr>
              <a:t>ACCCTCCCTGTCATCTGTC</a:t>
            </a:r>
          </a:p>
          <a:p>
            <a:pPr marL="0" indent="0">
              <a:buFont typeface="Wingdings" charset="0"/>
              <a:buNone/>
            </a:pPr>
            <a:endParaRPr lang="fr-FR" sz="2000" dirty="0">
              <a:solidFill>
                <a:srgbClr val="1C1C1C"/>
              </a:solidFill>
              <a:latin typeface="Courier"/>
              <a:cs typeface="Courier"/>
            </a:endParaRPr>
          </a:p>
          <a:p>
            <a:pPr marL="0" indent="0">
              <a:buFont typeface="Wingdings" charset="0"/>
              <a:buNone/>
            </a:pPr>
            <a:endParaRPr lang="fr-FR" sz="2000" dirty="0" smtClean="0">
              <a:solidFill>
                <a:srgbClr val="1C1C1C"/>
              </a:solidFill>
              <a:latin typeface="Courier"/>
              <a:cs typeface="Courier"/>
            </a:endParaRPr>
          </a:p>
          <a:p>
            <a:pPr marL="0" indent="0">
              <a:buFont typeface="Wingdings" charset="0"/>
              <a:buNone/>
            </a:pPr>
            <a:r>
              <a:rPr lang="fr-FR" sz="2000" dirty="0" smtClean="0">
                <a:solidFill>
                  <a:srgbClr val="1C1C1C"/>
                </a:solidFill>
                <a:latin typeface="Courier"/>
                <a:cs typeface="Courier"/>
              </a:rPr>
              <a:t> </a:t>
            </a:r>
            <a:endParaRPr lang="fr-FR" sz="2000" dirty="0"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32040" y="3573016"/>
            <a:ext cx="1354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 smtClean="0">
                <a:solidFill>
                  <a:srgbClr val="FF6600"/>
                </a:solidFill>
                <a:cs typeface="Courier"/>
              </a:rPr>
              <a:t>Solution 1</a:t>
            </a:r>
            <a:endParaRPr lang="fr-FR" b="1" i="1" dirty="0">
              <a:solidFill>
                <a:srgbClr val="FF66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3888" y="6165304"/>
            <a:ext cx="1354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 smtClean="0">
                <a:solidFill>
                  <a:srgbClr val="FF6600"/>
                </a:solidFill>
                <a:cs typeface="Courier"/>
              </a:rPr>
              <a:t>Solution 2</a:t>
            </a:r>
            <a:endParaRPr lang="fr-FR" b="1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4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18864" y="260648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fr-FR" sz="4000" dirty="0" smtClean="0">
                <a:solidFill>
                  <a:srgbClr val="E46C0A"/>
                </a:solidFill>
              </a:rPr>
              <a:t>Premières approches gloutonnes</a:t>
            </a:r>
            <a:br>
              <a:rPr lang="fr-FR" sz="4000" dirty="0" smtClean="0">
                <a:solidFill>
                  <a:srgbClr val="E46C0A"/>
                </a:solidFill>
              </a:rPr>
            </a:br>
            <a:endParaRPr lang="fr-FR" sz="1400" dirty="0">
              <a:solidFill>
                <a:srgbClr val="E46C0A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3528" y="980729"/>
            <a:ext cx="8280920" cy="93610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Consiste à construire le génome petit à petit en ajoutant un </a:t>
            </a:r>
            <a:r>
              <a:rPr lang="fr-FR" sz="2400" dirty="0" err="1" smtClean="0"/>
              <a:t>read</a:t>
            </a:r>
            <a:r>
              <a:rPr lang="fr-FR" sz="2400" dirty="0" smtClean="0"/>
              <a:t> après l’autre, en maximisant le chevauchement.</a:t>
            </a:r>
            <a:br>
              <a:rPr lang="fr-FR" sz="2400" dirty="0" smtClean="0"/>
            </a:br>
            <a:r>
              <a:rPr lang="fr-FR" sz="2400" dirty="0" smtClean="0"/>
              <a:t>	</a:t>
            </a:r>
          </a:p>
          <a:p>
            <a:pPr marL="0" indent="0">
              <a:buNone/>
            </a:pPr>
            <a:r>
              <a:rPr lang="fr-FR" sz="2400" dirty="0">
                <a:latin typeface="Courier"/>
                <a:cs typeface="Courier"/>
              </a:rPr>
              <a:t>	</a:t>
            </a:r>
            <a:r>
              <a:rPr lang="fr-FR" sz="2400" dirty="0" smtClean="0">
                <a:latin typeface="Courier"/>
                <a:cs typeface="Courier"/>
              </a:rPr>
              <a:t>					</a:t>
            </a:r>
            <a:endParaRPr lang="fr-FR" sz="24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12" name="Connecteur droit 11"/>
          <p:cNvCxnSpPr/>
          <p:nvPr/>
        </p:nvCxnSpPr>
        <p:spPr bwMode="auto">
          <a:xfrm>
            <a:off x="1174795" y="4829090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1102787" y="4829090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Courier"/>
                <a:cs typeface="Courier"/>
              </a:rPr>
              <a:t>CTCCCTGTCA</a:t>
            </a:r>
            <a:endParaRPr lang="fr-FR" sz="20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4355976" y="3356992"/>
            <a:ext cx="0" cy="288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403648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Cas 1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47664" y="20608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Courier"/>
                <a:cs typeface="Courier"/>
              </a:rPr>
              <a:t>Exemple:	CTCCCTGTCA</a:t>
            </a:r>
            <a:r>
              <a:rPr lang="fr-FR" dirty="0">
                <a:latin typeface="Courier"/>
                <a:cs typeface="Courier"/>
              </a:rPr>
              <a:t/>
            </a:r>
            <a:br>
              <a:rPr lang="fr-FR" dirty="0">
                <a:latin typeface="Courier"/>
                <a:cs typeface="Courier"/>
              </a:rPr>
            </a:br>
            <a:r>
              <a:rPr lang="fr-FR" dirty="0">
                <a:latin typeface="Courier"/>
                <a:cs typeface="Courier"/>
              </a:rPr>
              <a:t>	</a:t>
            </a:r>
            <a:r>
              <a:rPr lang="fr-FR" dirty="0" smtClean="0"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/>
            </a:r>
            <a:br>
              <a:rPr lang="fr-FR" dirty="0">
                <a:solidFill>
                  <a:srgbClr val="800000"/>
                </a:solidFill>
                <a:latin typeface="Courier"/>
                <a:cs typeface="Courier"/>
              </a:rPr>
            </a:b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360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18864" y="260648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fr-FR" sz="4000" dirty="0" smtClean="0">
                <a:solidFill>
                  <a:srgbClr val="E46C0A"/>
                </a:solidFill>
              </a:rPr>
              <a:t>Premières approches gloutonnes</a:t>
            </a:r>
            <a:br>
              <a:rPr lang="fr-FR" sz="4000" dirty="0" smtClean="0">
                <a:solidFill>
                  <a:srgbClr val="E46C0A"/>
                </a:solidFill>
              </a:rPr>
            </a:br>
            <a:endParaRPr lang="fr-FR" sz="1400" dirty="0">
              <a:solidFill>
                <a:srgbClr val="E46C0A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3528" y="980729"/>
            <a:ext cx="8280920" cy="93610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Consiste à construire le génome petit à petit en ajoutant un </a:t>
            </a:r>
            <a:r>
              <a:rPr lang="fr-FR" sz="2400" dirty="0" err="1" smtClean="0"/>
              <a:t>read</a:t>
            </a:r>
            <a:r>
              <a:rPr lang="fr-FR" sz="2400" dirty="0" smtClean="0"/>
              <a:t> après l’autre, en maximisant le chevauchement.</a:t>
            </a:r>
            <a:br>
              <a:rPr lang="fr-FR" sz="2400" dirty="0" smtClean="0"/>
            </a:br>
            <a:r>
              <a:rPr lang="fr-FR" sz="2400" dirty="0" smtClean="0"/>
              <a:t>	</a:t>
            </a:r>
          </a:p>
          <a:p>
            <a:pPr marL="0" indent="0">
              <a:buNone/>
            </a:pPr>
            <a:r>
              <a:rPr lang="fr-FR" sz="2400" dirty="0">
                <a:latin typeface="Courier"/>
                <a:cs typeface="Courier"/>
              </a:rPr>
              <a:t>	</a:t>
            </a:r>
            <a:r>
              <a:rPr lang="fr-FR" sz="2400" dirty="0" smtClean="0">
                <a:latin typeface="Courier"/>
                <a:cs typeface="Courier"/>
              </a:rPr>
              <a:t>					</a:t>
            </a:r>
            <a:endParaRPr lang="fr-FR" sz="24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9" name="Connecteur droit 8"/>
          <p:cNvCxnSpPr/>
          <p:nvPr/>
        </p:nvCxnSpPr>
        <p:spPr bwMode="auto">
          <a:xfrm>
            <a:off x="2254915" y="4541058"/>
            <a:ext cx="158417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>
            <a:off x="1174795" y="4829090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1102787" y="4829090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Courier"/>
                <a:cs typeface="Courier"/>
              </a:rPr>
              <a:t>CTCCCTGTCA</a:t>
            </a:r>
            <a:endParaRPr lang="fr-FR" sz="2000" dirty="0"/>
          </a:p>
        </p:txBody>
      </p:sp>
      <p:sp>
        <p:nvSpPr>
          <p:cNvPr id="11" name="Rectangle 10"/>
          <p:cNvSpPr/>
          <p:nvPr/>
        </p:nvSpPr>
        <p:spPr>
          <a:xfrm>
            <a:off x="2182907" y="4037002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endParaRPr lang="fr-FR" sz="20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4355976" y="3356992"/>
            <a:ext cx="0" cy="288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403648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Cas 1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47664" y="20608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Courier"/>
                <a:cs typeface="Courier"/>
              </a:rPr>
              <a:t>Exemple:	CTCCCTGTCA</a:t>
            </a:r>
            <a:r>
              <a:rPr lang="fr-FR" dirty="0">
                <a:latin typeface="Courier"/>
                <a:cs typeface="Courier"/>
              </a:rPr>
              <a:t/>
            </a:r>
            <a:br>
              <a:rPr lang="fr-FR" dirty="0">
                <a:latin typeface="Courier"/>
                <a:cs typeface="Courier"/>
              </a:rPr>
            </a:br>
            <a:r>
              <a:rPr lang="fr-FR" dirty="0">
                <a:latin typeface="Courier"/>
                <a:cs typeface="Courier"/>
              </a:rPr>
              <a:t>	</a:t>
            </a:r>
            <a:r>
              <a:rPr lang="fr-FR" dirty="0" smtClean="0"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/>
            </a:r>
            <a:br>
              <a:rPr lang="fr-FR" dirty="0">
                <a:solidFill>
                  <a:srgbClr val="800000"/>
                </a:solidFill>
                <a:latin typeface="Courier"/>
                <a:cs typeface="Courier"/>
              </a:rPr>
            </a:b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839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18864" y="260648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fr-FR" sz="4000" dirty="0" smtClean="0">
                <a:solidFill>
                  <a:srgbClr val="E46C0A"/>
                </a:solidFill>
              </a:rPr>
              <a:t>Premières approches gloutonnes</a:t>
            </a:r>
            <a:br>
              <a:rPr lang="fr-FR" sz="4000" dirty="0" smtClean="0">
                <a:solidFill>
                  <a:srgbClr val="E46C0A"/>
                </a:solidFill>
              </a:rPr>
            </a:br>
            <a:endParaRPr lang="fr-FR" sz="1400" dirty="0">
              <a:solidFill>
                <a:srgbClr val="E46C0A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3528" y="980729"/>
            <a:ext cx="8280920" cy="93610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Consiste à construire le génome petit à petit en ajoutant un </a:t>
            </a:r>
            <a:r>
              <a:rPr lang="fr-FR" sz="2400" dirty="0" err="1" smtClean="0"/>
              <a:t>read</a:t>
            </a:r>
            <a:r>
              <a:rPr lang="fr-FR" sz="2400" dirty="0" smtClean="0"/>
              <a:t> après l’autre, en maximisant le chevauchement.</a:t>
            </a:r>
            <a:br>
              <a:rPr lang="fr-FR" sz="2400" dirty="0" smtClean="0"/>
            </a:br>
            <a:r>
              <a:rPr lang="fr-FR" sz="2400" dirty="0" smtClean="0"/>
              <a:t>	</a:t>
            </a:r>
          </a:p>
          <a:p>
            <a:pPr marL="0" indent="0">
              <a:buNone/>
            </a:pPr>
            <a:r>
              <a:rPr lang="fr-FR" sz="2400" dirty="0">
                <a:latin typeface="Courier"/>
                <a:cs typeface="Courier"/>
              </a:rPr>
              <a:t>	</a:t>
            </a:r>
            <a:r>
              <a:rPr lang="fr-FR" sz="2400" dirty="0" smtClean="0">
                <a:latin typeface="Courier"/>
                <a:cs typeface="Courier"/>
              </a:rPr>
              <a:t>					</a:t>
            </a:r>
            <a:endParaRPr lang="fr-FR" sz="24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9" name="Connecteur droit 8"/>
          <p:cNvCxnSpPr/>
          <p:nvPr/>
        </p:nvCxnSpPr>
        <p:spPr bwMode="auto">
          <a:xfrm>
            <a:off x="2254915" y="4541058"/>
            <a:ext cx="158417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>
            <a:off x="1174795" y="4829090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>
            <a:off x="539552" y="5373216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1102787" y="4829090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Courier"/>
                <a:cs typeface="Courier"/>
              </a:rPr>
              <a:t>CTCCCTGTCA</a:t>
            </a:r>
            <a:endParaRPr lang="fr-FR" sz="2000" dirty="0"/>
          </a:p>
        </p:txBody>
      </p:sp>
      <p:sp>
        <p:nvSpPr>
          <p:cNvPr id="11" name="Rectangle 10"/>
          <p:cNvSpPr/>
          <p:nvPr/>
        </p:nvSpPr>
        <p:spPr>
          <a:xfrm>
            <a:off x="2182907" y="4037002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endParaRPr lang="fr-FR" sz="2000" dirty="0"/>
          </a:p>
        </p:txBody>
      </p:sp>
      <p:sp>
        <p:nvSpPr>
          <p:cNvPr id="14" name="Rectangle 13"/>
          <p:cNvSpPr/>
          <p:nvPr/>
        </p:nvSpPr>
        <p:spPr>
          <a:xfrm>
            <a:off x="598731" y="5477162"/>
            <a:ext cx="156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sz="20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4355976" y="3356992"/>
            <a:ext cx="0" cy="288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403648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Cas 1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47664" y="20608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Courier"/>
                <a:cs typeface="Courier"/>
              </a:rPr>
              <a:t>Exemple:	CTCCCTGTCA</a:t>
            </a:r>
            <a:r>
              <a:rPr lang="fr-FR" dirty="0">
                <a:latin typeface="Courier"/>
                <a:cs typeface="Courier"/>
              </a:rPr>
              <a:t/>
            </a:r>
            <a:br>
              <a:rPr lang="fr-FR" dirty="0">
                <a:latin typeface="Courier"/>
                <a:cs typeface="Courier"/>
              </a:rPr>
            </a:br>
            <a:r>
              <a:rPr lang="fr-FR" dirty="0">
                <a:latin typeface="Courier"/>
                <a:cs typeface="Courier"/>
              </a:rPr>
              <a:t>	</a:t>
            </a:r>
            <a:r>
              <a:rPr lang="fr-FR" dirty="0" smtClean="0"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/>
            </a:r>
            <a:br>
              <a:rPr lang="fr-FR" dirty="0">
                <a:solidFill>
                  <a:srgbClr val="800000"/>
                </a:solidFill>
                <a:latin typeface="Courier"/>
                <a:cs typeface="Courier"/>
              </a:rPr>
            </a:b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839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18864" y="260648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fr-FR" sz="4000" dirty="0" smtClean="0">
                <a:solidFill>
                  <a:srgbClr val="E46C0A"/>
                </a:solidFill>
              </a:rPr>
              <a:t>Premières approches gloutonnes</a:t>
            </a:r>
            <a:br>
              <a:rPr lang="fr-FR" sz="4000" dirty="0" smtClean="0">
                <a:solidFill>
                  <a:srgbClr val="E46C0A"/>
                </a:solidFill>
              </a:rPr>
            </a:br>
            <a:endParaRPr lang="fr-FR" sz="1400" dirty="0">
              <a:solidFill>
                <a:srgbClr val="E46C0A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3528" y="980729"/>
            <a:ext cx="8280920" cy="93610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Consiste à construire le génome petit à petit en ajoutant un </a:t>
            </a:r>
            <a:r>
              <a:rPr lang="fr-FR" sz="2400" dirty="0" err="1" smtClean="0"/>
              <a:t>read</a:t>
            </a:r>
            <a:r>
              <a:rPr lang="fr-FR" sz="2400" dirty="0" smtClean="0"/>
              <a:t> après l’autre, en maximisant le chevauchement.</a:t>
            </a:r>
            <a:br>
              <a:rPr lang="fr-FR" sz="2400" dirty="0" smtClean="0"/>
            </a:br>
            <a:r>
              <a:rPr lang="fr-FR" sz="2400" dirty="0" smtClean="0"/>
              <a:t>	</a:t>
            </a:r>
          </a:p>
          <a:p>
            <a:pPr marL="0" indent="0">
              <a:buNone/>
            </a:pPr>
            <a:r>
              <a:rPr lang="fr-FR" sz="2400" dirty="0">
                <a:latin typeface="Courier"/>
                <a:cs typeface="Courier"/>
              </a:rPr>
              <a:t>	</a:t>
            </a:r>
            <a:r>
              <a:rPr lang="fr-FR" sz="2400" dirty="0" smtClean="0">
                <a:latin typeface="Courier"/>
                <a:cs typeface="Courier"/>
              </a:rPr>
              <a:t>					</a:t>
            </a:r>
            <a:endParaRPr lang="fr-FR" sz="24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9" name="Connecteur droit 8"/>
          <p:cNvCxnSpPr/>
          <p:nvPr/>
        </p:nvCxnSpPr>
        <p:spPr bwMode="auto">
          <a:xfrm>
            <a:off x="2254915" y="4541058"/>
            <a:ext cx="158417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>
            <a:off x="1174795" y="4829090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>
            <a:off x="539552" y="5373216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1102787" y="4829090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Courier"/>
                <a:cs typeface="Courier"/>
              </a:rPr>
              <a:t>CTCCCTGTCA</a:t>
            </a:r>
            <a:endParaRPr lang="fr-FR" sz="2000" dirty="0"/>
          </a:p>
        </p:txBody>
      </p:sp>
      <p:sp>
        <p:nvSpPr>
          <p:cNvPr id="11" name="Rectangle 10"/>
          <p:cNvSpPr/>
          <p:nvPr/>
        </p:nvSpPr>
        <p:spPr>
          <a:xfrm>
            <a:off x="2182907" y="4037002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endParaRPr lang="fr-FR" sz="2000" dirty="0"/>
          </a:p>
        </p:txBody>
      </p:sp>
      <p:sp>
        <p:nvSpPr>
          <p:cNvPr id="14" name="Rectangle 13"/>
          <p:cNvSpPr/>
          <p:nvPr/>
        </p:nvSpPr>
        <p:spPr>
          <a:xfrm>
            <a:off x="598731" y="5477162"/>
            <a:ext cx="156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sz="2000" dirty="0"/>
          </a:p>
        </p:txBody>
      </p:sp>
      <p:cxnSp>
        <p:nvCxnSpPr>
          <p:cNvPr id="21" name="Connecteur droit 20"/>
          <p:cNvCxnSpPr/>
          <p:nvPr/>
        </p:nvCxnSpPr>
        <p:spPr bwMode="auto">
          <a:xfrm>
            <a:off x="4872861" y="5485294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>
          <a:xfrm>
            <a:off x="4932040" y="5589240"/>
            <a:ext cx="156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sz="20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4355976" y="3356992"/>
            <a:ext cx="0" cy="288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403648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Cas 1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940152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Cas 2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47664" y="20608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Courier"/>
                <a:cs typeface="Courier"/>
              </a:rPr>
              <a:t>Exemple:	CTCCCTGTCA</a:t>
            </a:r>
            <a:r>
              <a:rPr lang="fr-FR" dirty="0">
                <a:latin typeface="Courier"/>
                <a:cs typeface="Courier"/>
              </a:rPr>
              <a:t/>
            </a:r>
            <a:br>
              <a:rPr lang="fr-FR" dirty="0">
                <a:latin typeface="Courier"/>
                <a:cs typeface="Courier"/>
              </a:rPr>
            </a:br>
            <a:r>
              <a:rPr lang="fr-FR" dirty="0">
                <a:latin typeface="Courier"/>
                <a:cs typeface="Courier"/>
              </a:rPr>
              <a:t>	</a:t>
            </a:r>
            <a:r>
              <a:rPr lang="fr-FR" dirty="0" smtClean="0"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/>
            </a:r>
            <a:br>
              <a:rPr lang="fr-FR" dirty="0">
                <a:solidFill>
                  <a:srgbClr val="800000"/>
                </a:solidFill>
                <a:latin typeface="Courier"/>
                <a:cs typeface="Courier"/>
              </a:rPr>
            </a:b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839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18864" y="260648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fr-FR" sz="4000" dirty="0" smtClean="0">
                <a:solidFill>
                  <a:srgbClr val="E46C0A"/>
                </a:solidFill>
              </a:rPr>
              <a:t>Premières approches gloutonnes</a:t>
            </a:r>
            <a:br>
              <a:rPr lang="fr-FR" sz="4000" dirty="0" smtClean="0">
                <a:solidFill>
                  <a:srgbClr val="E46C0A"/>
                </a:solidFill>
              </a:rPr>
            </a:br>
            <a:endParaRPr lang="fr-FR" sz="1400" dirty="0">
              <a:solidFill>
                <a:srgbClr val="E46C0A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3528" y="980729"/>
            <a:ext cx="8280920" cy="93610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Consiste à construire le génome petit à petit en ajoutant un </a:t>
            </a:r>
            <a:r>
              <a:rPr lang="fr-FR" sz="2400" dirty="0" err="1" smtClean="0"/>
              <a:t>read</a:t>
            </a:r>
            <a:r>
              <a:rPr lang="fr-FR" sz="2400" dirty="0" smtClean="0"/>
              <a:t> après l’autre, en maximisant le chevauchement.</a:t>
            </a:r>
            <a:br>
              <a:rPr lang="fr-FR" sz="2400" dirty="0" smtClean="0"/>
            </a:br>
            <a:r>
              <a:rPr lang="fr-FR" sz="2400" dirty="0" smtClean="0"/>
              <a:t>	</a:t>
            </a:r>
          </a:p>
          <a:p>
            <a:pPr marL="0" indent="0">
              <a:buNone/>
            </a:pPr>
            <a:r>
              <a:rPr lang="fr-FR" sz="2400" dirty="0">
                <a:latin typeface="Courier"/>
                <a:cs typeface="Courier"/>
              </a:rPr>
              <a:t>	</a:t>
            </a:r>
            <a:r>
              <a:rPr lang="fr-FR" sz="2400" dirty="0" smtClean="0">
                <a:latin typeface="Courier"/>
                <a:cs typeface="Courier"/>
              </a:rPr>
              <a:t>					</a:t>
            </a:r>
            <a:endParaRPr lang="fr-FR" sz="24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9" name="Connecteur droit 8"/>
          <p:cNvCxnSpPr/>
          <p:nvPr/>
        </p:nvCxnSpPr>
        <p:spPr bwMode="auto">
          <a:xfrm>
            <a:off x="2254915" y="4541058"/>
            <a:ext cx="158417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>
            <a:off x="1174795" y="4829090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>
            <a:off x="539552" y="5373216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1102787" y="4829090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Courier"/>
                <a:cs typeface="Courier"/>
              </a:rPr>
              <a:t>CTCCCTGTCA</a:t>
            </a:r>
            <a:endParaRPr lang="fr-FR" sz="2000" dirty="0"/>
          </a:p>
        </p:txBody>
      </p:sp>
      <p:sp>
        <p:nvSpPr>
          <p:cNvPr id="11" name="Rectangle 10"/>
          <p:cNvSpPr/>
          <p:nvPr/>
        </p:nvSpPr>
        <p:spPr>
          <a:xfrm>
            <a:off x="2182907" y="4037002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endParaRPr lang="fr-FR" sz="2000" dirty="0"/>
          </a:p>
        </p:txBody>
      </p:sp>
      <p:sp>
        <p:nvSpPr>
          <p:cNvPr id="14" name="Rectangle 13"/>
          <p:cNvSpPr/>
          <p:nvPr/>
        </p:nvSpPr>
        <p:spPr>
          <a:xfrm>
            <a:off x="598731" y="5477162"/>
            <a:ext cx="156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sz="2000" dirty="0"/>
          </a:p>
        </p:txBody>
      </p:sp>
      <p:cxnSp>
        <p:nvCxnSpPr>
          <p:cNvPr id="19" name="Connecteur droit 18"/>
          <p:cNvCxnSpPr/>
          <p:nvPr/>
        </p:nvCxnSpPr>
        <p:spPr bwMode="auto">
          <a:xfrm>
            <a:off x="6732240" y="4509120"/>
            <a:ext cx="158417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Connecteur droit 20"/>
          <p:cNvCxnSpPr/>
          <p:nvPr/>
        </p:nvCxnSpPr>
        <p:spPr bwMode="auto">
          <a:xfrm>
            <a:off x="4872861" y="5485294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6660232" y="4005064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endParaRPr lang="fr-FR" sz="2000" dirty="0"/>
          </a:p>
        </p:txBody>
      </p:sp>
      <p:sp>
        <p:nvSpPr>
          <p:cNvPr id="24" name="Rectangle 23"/>
          <p:cNvSpPr/>
          <p:nvPr/>
        </p:nvSpPr>
        <p:spPr>
          <a:xfrm>
            <a:off x="4932040" y="5589240"/>
            <a:ext cx="156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sz="2000" dirty="0"/>
          </a:p>
        </p:txBody>
      </p:sp>
      <p:sp>
        <p:nvSpPr>
          <p:cNvPr id="25" name="Rectangle 24"/>
          <p:cNvSpPr/>
          <p:nvPr/>
        </p:nvSpPr>
        <p:spPr>
          <a:xfrm>
            <a:off x="5364088" y="4365104"/>
            <a:ext cx="9234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>
                <a:solidFill>
                  <a:srgbClr val="800000"/>
                </a:solidFill>
                <a:latin typeface="Courier"/>
                <a:cs typeface="Courier"/>
              </a:rPr>
              <a:t>???</a:t>
            </a:r>
            <a:endParaRPr lang="fr-FR" sz="3200" dirty="0"/>
          </a:p>
        </p:txBody>
      </p:sp>
      <p:cxnSp>
        <p:nvCxnSpPr>
          <p:cNvPr id="27" name="Connecteur en arc 26"/>
          <p:cNvCxnSpPr/>
          <p:nvPr/>
        </p:nvCxnSpPr>
        <p:spPr>
          <a:xfrm rot="5400000">
            <a:off x="6300192" y="4725144"/>
            <a:ext cx="504056" cy="504056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4355976" y="3356992"/>
            <a:ext cx="0" cy="288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403648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Cas 1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940152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Cas 2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47664" y="20608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Courier"/>
                <a:cs typeface="Courier"/>
              </a:rPr>
              <a:t>Exemple:	CTCCCTGTCA</a:t>
            </a:r>
            <a:r>
              <a:rPr lang="fr-FR" dirty="0">
                <a:latin typeface="Courier"/>
                <a:cs typeface="Courier"/>
              </a:rPr>
              <a:t/>
            </a:r>
            <a:br>
              <a:rPr lang="fr-FR" dirty="0">
                <a:latin typeface="Courier"/>
                <a:cs typeface="Courier"/>
              </a:rPr>
            </a:br>
            <a:r>
              <a:rPr lang="fr-FR" dirty="0">
                <a:latin typeface="Courier"/>
                <a:cs typeface="Courier"/>
              </a:rPr>
              <a:t>	</a:t>
            </a:r>
            <a:r>
              <a:rPr lang="fr-FR" dirty="0" smtClean="0"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/>
            </a:r>
            <a:br>
              <a:rPr lang="fr-FR" dirty="0">
                <a:solidFill>
                  <a:srgbClr val="800000"/>
                </a:solidFill>
                <a:latin typeface="Courier"/>
                <a:cs typeface="Courier"/>
              </a:rPr>
            </a:b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839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18864" y="260648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fr-FR" sz="4000" dirty="0" smtClean="0">
                <a:solidFill>
                  <a:srgbClr val="E46C0A"/>
                </a:solidFill>
              </a:rPr>
              <a:t>Premières approches gloutonnes</a:t>
            </a:r>
            <a:br>
              <a:rPr lang="fr-FR" sz="4000" dirty="0" smtClean="0">
                <a:solidFill>
                  <a:srgbClr val="E46C0A"/>
                </a:solidFill>
              </a:rPr>
            </a:br>
            <a:endParaRPr lang="fr-FR" sz="1400" dirty="0">
              <a:solidFill>
                <a:srgbClr val="E46C0A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3528" y="980729"/>
            <a:ext cx="8280920" cy="93610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/>
              <a:t>Consiste à construire le génome petit à petit en ajoutant un </a:t>
            </a:r>
            <a:r>
              <a:rPr lang="fr-FR" sz="2400" dirty="0" err="1" smtClean="0"/>
              <a:t>read</a:t>
            </a:r>
            <a:r>
              <a:rPr lang="fr-FR" sz="2400" dirty="0" smtClean="0"/>
              <a:t> après l’autre, en maximisant le chevauchement.</a:t>
            </a:r>
            <a:br>
              <a:rPr lang="fr-FR" sz="2400" dirty="0" smtClean="0"/>
            </a:br>
            <a:r>
              <a:rPr lang="fr-FR" sz="2400" dirty="0" smtClean="0"/>
              <a:t>	</a:t>
            </a:r>
          </a:p>
          <a:p>
            <a:pPr marL="0" indent="0">
              <a:buNone/>
            </a:pPr>
            <a:r>
              <a:rPr lang="fr-FR" sz="2400" dirty="0">
                <a:latin typeface="Courier"/>
                <a:cs typeface="Courier"/>
              </a:rPr>
              <a:t>	</a:t>
            </a:r>
            <a:r>
              <a:rPr lang="fr-FR" sz="2400" dirty="0" smtClean="0">
                <a:latin typeface="Courier"/>
                <a:cs typeface="Courier"/>
              </a:rPr>
              <a:t>					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841232" y="6484162"/>
            <a:ext cx="2133600" cy="365125"/>
          </a:xfrm>
        </p:spPr>
        <p:txBody>
          <a:bodyPr/>
          <a:lstStyle/>
          <a:p>
            <a:fld id="{ADD347E1-358A-A24F-87FA-31789895D718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9" name="Connecteur droit 8"/>
          <p:cNvCxnSpPr/>
          <p:nvPr/>
        </p:nvCxnSpPr>
        <p:spPr bwMode="auto">
          <a:xfrm>
            <a:off x="2254915" y="4541058"/>
            <a:ext cx="158417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>
            <a:off x="1174795" y="4829090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>
            <a:off x="539552" y="5373216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1102787" y="4829090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Courier"/>
                <a:cs typeface="Courier"/>
              </a:rPr>
              <a:t>CTCCCTGTCA</a:t>
            </a:r>
            <a:endParaRPr lang="fr-FR" sz="2000" dirty="0"/>
          </a:p>
        </p:txBody>
      </p:sp>
      <p:sp>
        <p:nvSpPr>
          <p:cNvPr id="11" name="Rectangle 10"/>
          <p:cNvSpPr/>
          <p:nvPr/>
        </p:nvSpPr>
        <p:spPr>
          <a:xfrm>
            <a:off x="2182907" y="4037002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endParaRPr lang="fr-FR" sz="2000" dirty="0"/>
          </a:p>
        </p:txBody>
      </p:sp>
      <p:sp>
        <p:nvSpPr>
          <p:cNvPr id="14" name="Rectangle 13"/>
          <p:cNvSpPr/>
          <p:nvPr/>
        </p:nvSpPr>
        <p:spPr>
          <a:xfrm>
            <a:off x="598731" y="5477162"/>
            <a:ext cx="156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sz="2000" dirty="0"/>
          </a:p>
        </p:txBody>
      </p:sp>
      <p:cxnSp>
        <p:nvCxnSpPr>
          <p:cNvPr id="19" name="Connecteur droit 18"/>
          <p:cNvCxnSpPr/>
          <p:nvPr/>
        </p:nvCxnSpPr>
        <p:spPr bwMode="auto">
          <a:xfrm>
            <a:off x="6732240" y="4509120"/>
            <a:ext cx="158417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Connecteur droit 20"/>
          <p:cNvCxnSpPr/>
          <p:nvPr/>
        </p:nvCxnSpPr>
        <p:spPr bwMode="auto">
          <a:xfrm>
            <a:off x="4872861" y="5485294"/>
            <a:ext cx="15121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6660232" y="4005064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endParaRPr lang="fr-FR" sz="2000" dirty="0"/>
          </a:p>
        </p:txBody>
      </p:sp>
      <p:sp>
        <p:nvSpPr>
          <p:cNvPr id="24" name="Rectangle 23"/>
          <p:cNvSpPr/>
          <p:nvPr/>
        </p:nvSpPr>
        <p:spPr>
          <a:xfrm>
            <a:off x="4932040" y="5589240"/>
            <a:ext cx="156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fr-FR" sz="2000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sz="2000" dirty="0"/>
          </a:p>
        </p:txBody>
      </p:sp>
      <p:sp>
        <p:nvSpPr>
          <p:cNvPr id="25" name="Rectangle 24"/>
          <p:cNvSpPr/>
          <p:nvPr/>
        </p:nvSpPr>
        <p:spPr>
          <a:xfrm>
            <a:off x="5364088" y="4365104"/>
            <a:ext cx="9234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>
                <a:solidFill>
                  <a:srgbClr val="800000"/>
                </a:solidFill>
                <a:latin typeface="Courier"/>
                <a:cs typeface="Courier"/>
              </a:rPr>
              <a:t>???</a:t>
            </a:r>
            <a:endParaRPr lang="fr-FR" sz="3200" dirty="0"/>
          </a:p>
        </p:txBody>
      </p:sp>
      <p:cxnSp>
        <p:nvCxnSpPr>
          <p:cNvPr id="27" name="Connecteur en arc 26"/>
          <p:cNvCxnSpPr/>
          <p:nvPr/>
        </p:nvCxnSpPr>
        <p:spPr>
          <a:xfrm rot="5400000">
            <a:off x="6300192" y="4725144"/>
            <a:ext cx="504056" cy="504056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4355976" y="3356992"/>
            <a:ext cx="0" cy="288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403648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Cas 1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940152" y="33569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Cas 2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47664" y="20608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Courier"/>
                <a:cs typeface="Courier"/>
              </a:rPr>
              <a:t>Exemple:	CTCCCTGTCA</a:t>
            </a:r>
            <a:r>
              <a:rPr lang="fr-FR" dirty="0">
                <a:latin typeface="Courier"/>
                <a:cs typeface="Courier"/>
              </a:rPr>
              <a:t/>
            </a:r>
            <a:br>
              <a:rPr lang="fr-FR" dirty="0">
                <a:latin typeface="Courier"/>
                <a:cs typeface="Courier"/>
              </a:rPr>
            </a:br>
            <a:r>
              <a:rPr lang="fr-FR" dirty="0">
                <a:latin typeface="Courier"/>
                <a:cs typeface="Courier"/>
              </a:rPr>
              <a:t>	</a:t>
            </a:r>
            <a:r>
              <a:rPr lang="fr-FR" dirty="0" smtClean="0"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GTCATCTGTC</a:t>
            </a: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/>
            </a:r>
            <a:br>
              <a:rPr lang="fr-FR" dirty="0">
                <a:solidFill>
                  <a:srgbClr val="800000"/>
                </a:solidFill>
                <a:latin typeface="Courier"/>
                <a:cs typeface="Courier"/>
              </a:rPr>
            </a:br>
            <a:r>
              <a:rPr lang="fr-FR" dirty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800000"/>
                </a:solidFill>
                <a:latin typeface="Courier"/>
                <a:cs typeface="Courier"/>
              </a:rPr>
              <a:t>	</a:t>
            </a:r>
            <a:r>
              <a:rPr lang="fr-FR" dirty="0" smtClean="0">
                <a:solidFill>
                  <a:srgbClr val="000090"/>
                </a:solidFill>
                <a:latin typeface="Courier"/>
                <a:cs typeface="Courier"/>
              </a:rPr>
              <a:t>ACCCTCCCT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5076056" y="6221108"/>
            <a:ext cx="3960440" cy="504056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5076056" y="6311061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 : influence de l’</a:t>
            </a:r>
            <a:r>
              <a:rPr lang="fr-FR" dirty="0" err="1" smtClean="0">
                <a:solidFill>
                  <a:srgbClr val="E46C0A"/>
                </a:solidFill>
              </a:rPr>
              <a:t>initilisation</a:t>
            </a:r>
            <a:r>
              <a:rPr lang="fr-FR" dirty="0" smtClean="0"/>
              <a:t>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19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190872" y="116632"/>
            <a:ext cx="9515400" cy="864096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 par </a:t>
            </a:r>
            <a:r>
              <a:rPr lang="fr-FR" sz="3600" b="1" dirty="0">
                <a:solidFill>
                  <a:srgbClr val="E46C0A"/>
                </a:solidFill>
              </a:rPr>
              <a:t>g</a:t>
            </a:r>
            <a:r>
              <a:rPr lang="fr-FR" sz="3600" b="1" dirty="0" smtClean="0">
                <a:solidFill>
                  <a:srgbClr val="E46C0A"/>
                </a:solidFill>
              </a:rPr>
              <a:t>raphe de chevauchement</a:t>
            </a:r>
            <a:endParaRPr lang="fr-FR" sz="12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79512" y="1196752"/>
            <a:ext cx="5904656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Un </a:t>
            </a:r>
            <a:r>
              <a:rPr lang="fr-FR" sz="2400" dirty="0" smtClean="0"/>
              <a:t>graphe </a:t>
            </a:r>
            <a:r>
              <a:rPr lang="fr-FR" sz="2400" dirty="0"/>
              <a:t>G= (V,E) </a:t>
            </a:r>
            <a:r>
              <a:rPr lang="fr-FR" sz="2400" dirty="0" smtClean="0"/>
              <a:t>est composé </a:t>
            </a:r>
            <a:r>
              <a:rPr lang="fr-FR" sz="2400" dirty="0"/>
              <a:t>de :</a:t>
            </a:r>
          </a:p>
          <a:p>
            <a:pPr lvl="1"/>
            <a:r>
              <a:rPr lang="fr-FR" sz="2000" dirty="0"/>
              <a:t>V : un </a:t>
            </a:r>
            <a:r>
              <a:rPr lang="fr-FR" sz="2000" dirty="0" smtClean="0"/>
              <a:t>ensemble </a:t>
            </a:r>
            <a:r>
              <a:rPr lang="fr-FR" sz="2000" dirty="0"/>
              <a:t>de </a:t>
            </a:r>
            <a:r>
              <a:rPr lang="fr-FR" sz="2000" dirty="0" smtClean="0"/>
              <a:t>sommets/nœuds </a:t>
            </a:r>
            <a:r>
              <a:rPr lang="fr-FR" sz="2000" dirty="0"/>
              <a:t>(</a:t>
            </a:r>
            <a:r>
              <a:rPr lang="fr-FR" sz="2000" dirty="0" err="1" smtClean="0"/>
              <a:t>Vertices</a:t>
            </a:r>
            <a:r>
              <a:rPr lang="fr-FR" sz="2000" dirty="0" smtClean="0"/>
              <a:t>)</a:t>
            </a:r>
            <a:endParaRPr lang="fr-FR" sz="2000" dirty="0"/>
          </a:p>
          <a:p>
            <a:pPr lvl="1"/>
            <a:r>
              <a:rPr lang="fr-FR" sz="2000" dirty="0"/>
              <a:t>E : un </a:t>
            </a:r>
            <a:r>
              <a:rPr lang="fr-FR" sz="2000" dirty="0" smtClean="0"/>
              <a:t>ensemble </a:t>
            </a:r>
            <a:r>
              <a:rPr lang="fr-FR" sz="2000" dirty="0" smtClean="0"/>
              <a:t>d’arcs</a:t>
            </a:r>
            <a:r>
              <a:rPr lang="fr-FR" sz="2000" dirty="0" smtClean="0"/>
              <a:t>/ar</a:t>
            </a:r>
            <a:r>
              <a:rPr lang="fr-FR" altLang="ja-JP" sz="2000" dirty="0" smtClean="0">
                <a:cs typeface="ＭＳ Ｐゴシック" charset="0"/>
              </a:rPr>
              <a:t>êtes </a:t>
            </a:r>
            <a:r>
              <a:rPr lang="fr-FR" altLang="ja-JP" sz="2000" dirty="0">
                <a:cs typeface="ＭＳ Ｐゴシック" charset="0"/>
              </a:rPr>
              <a:t>(</a:t>
            </a:r>
            <a:r>
              <a:rPr lang="fr-FR" altLang="ja-JP" sz="2000" dirty="0" err="1" smtClean="0">
                <a:cs typeface="ＭＳ Ｐゴシック" charset="0"/>
              </a:rPr>
              <a:t>Edges</a:t>
            </a:r>
            <a:r>
              <a:rPr lang="fr-FR" altLang="ja-JP" sz="2000" dirty="0" smtClean="0">
                <a:cs typeface="ＭＳ Ｐゴシック" charset="0"/>
              </a:rPr>
              <a:t>)</a:t>
            </a:r>
            <a:endParaRPr lang="fr-FR" sz="2000" dirty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6156176" y="2420888"/>
            <a:ext cx="1835200" cy="1440160"/>
            <a:chOff x="1248" y="2256"/>
            <a:chExt cx="1488" cy="1152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1440" y="2256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r-FR" sz="1600"/>
                <a:t>a</a:t>
              </a:r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2400" y="2304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r-FR" sz="1600" dirty="0"/>
                <a:t>b</a:t>
              </a:r>
            </a:p>
          </p:txBody>
        </p:sp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1248" y="3120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r-FR" sz="1600"/>
                <a:t>d</a:t>
              </a:r>
            </a:p>
          </p:txBody>
        </p: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1872" y="2688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r-FR" sz="1600"/>
                <a:t>c</a:t>
              </a:r>
            </a:p>
          </p:txBody>
        </p:sp>
        <p:sp>
          <p:nvSpPr>
            <p:cNvPr id="17" name="AutoShape 8"/>
            <p:cNvSpPr>
              <a:spLocks noChangeArrowheads="1"/>
            </p:cNvSpPr>
            <p:nvPr/>
          </p:nvSpPr>
          <p:spPr bwMode="auto">
            <a:xfrm>
              <a:off x="2448" y="3120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r-FR" sz="1600"/>
                <a:t>e</a:t>
              </a:r>
            </a:p>
          </p:txBody>
        </p:sp>
        <p:cxnSp>
          <p:nvCxnSpPr>
            <p:cNvPr id="18" name="AutoShape 9"/>
            <p:cNvCxnSpPr>
              <a:cxnSpLocks noChangeShapeType="1"/>
              <a:stCxn id="13" idx="6"/>
              <a:endCxn id="14" idx="2"/>
            </p:cNvCxnSpPr>
            <p:nvPr/>
          </p:nvCxnSpPr>
          <p:spPr bwMode="auto">
            <a:xfrm>
              <a:off x="1728" y="2400"/>
              <a:ext cx="672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0"/>
            <p:cNvCxnSpPr>
              <a:cxnSpLocks noChangeShapeType="1"/>
              <a:stCxn id="14" idx="4"/>
              <a:endCxn id="17" idx="0"/>
            </p:cNvCxnSpPr>
            <p:nvPr/>
          </p:nvCxnSpPr>
          <p:spPr bwMode="auto">
            <a:xfrm>
              <a:off x="2544" y="2592"/>
              <a:ext cx="48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1"/>
            <p:cNvCxnSpPr>
              <a:cxnSpLocks noChangeShapeType="1"/>
              <a:stCxn id="15" idx="6"/>
              <a:endCxn id="17" idx="2"/>
            </p:cNvCxnSpPr>
            <p:nvPr/>
          </p:nvCxnSpPr>
          <p:spPr bwMode="auto">
            <a:xfrm>
              <a:off x="1536" y="3264"/>
              <a:ext cx="91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12"/>
            <p:cNvCxnSpPr>
              <a:cxnSpLocks noChangeShapeType="1"/>
              <a:stCxn id="15" idx="7"/>
              <a:endCxn id="16" idx="3"/>
            </p:cNvCxnSpPr>
            <p:nvPr/>
          </p:nvCxnSpPr>
          <p:spPr bwMode="auto">
            <a:xfrm flipV="1">
              <a:off x="1494" y="2934"/>
              <a:ext cx="420" cy="2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13"/>
            <p:cNvCxnSpPr>
              <a:cxnSpLocks noChangeShapeType="1"/>
              <a:stCxn id="17" idx="1"/>
              <a:endCxn id="16" idx="5"/>
            </p:cNvCxnSpPr>
            <p:nvPr/>
          </p:nvCxnSpPr>
          <p:spPr bwMode="auto">
            <a:xfrm flipH="1" flipV="1">
              <a:off x="2118" y="2934"/>
              <a:ext cx="372" cy="2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14"/>
            <p:cNvCxnSpPr>
              <a:cxnSpLocks noChangeShapeType="1"/>
              <a:stCxn id="16" idx="1"/>
              <a:endCxn id="13" idx="5"/>
            </p:cNvCxnSpPr>
            <p:nvPr/>
          </p:nvCxnSpPr>
          <p:spPr bwMode="auto">
            <a:xfrm flipH="1" flipV="1">
              <a:off x="1686" y="2502"/>
              <a:ext cx="228" cy="2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15"/>
            <p:cNvCxnSpPr>
              <a:cxnSpLocks noChangeShapeType="1"/>
              <a:stCxn id="15" idx="0"/>
              <a:endCxn id="13" idx="4"/>
            </p:cNvCxnSpPr>
            <p:nvPr/>
          </p:nvCxnSpPr>
          <p:spPr bwMode="auto">
            <a:xfrm flipV="1">
              <a:off x="1392" y="2544"/>
              <a:ext cx="192" cy="5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7" name="Espace réservé du contenu 1"/>
          <p:cNvSpPr txBox="1">
            <a:spLocks/>
          </p:cNvSpPr>
          <p:nvPr/>
        </p:nvSpPr>
        <p:spPr>
          <a:xfrm>
            <a:off x="611560" y="4149080"/>
            <a:ext cx="6552728" cy="201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2000" dirty="0" smtClean="0">
                <a:sym typeface="Wingdings"/>
              </a:rPr>
              <a:t> </a:t>
            </a:r>
            <a:r>
              <a:rPr lang="fr-FR" sz="2000" dirty="0" smtClean="0"/>
              <a:t>Chaque </a:t>
            </a:r>
            <a:r>
              <a:rPr lang="fr-FR" sz="2000" dirty="0" err="1" smtClean="0"/>
              <a:t>reads</a:t>
            </a:r>
            <a:r>
              <a:rPr lang="fr-FR" sz="2000" dirty="0" smtClean="0"/>
              <a:t> peux être placé sur un nœud.</a:t>
            </a:r>
          </a:p>
          <a:p>
            <a:pPr marL="0" indent="0">
              <a:buFont typeface="Arial"/>
              <a:buNone/>
            </a:pPr>
            <a:r>
              <a:rPr lang="fr-FR" sz="2000" dirty="0" smtClean="0">
                <a:sym typeface="Wingdings"/>
              </a:rPr>
              <a:t> </a:t>
            </a:r>
            <a:r>
              <a:rPr lang="fr-FR" sz="2000" dirty="0" smtClean="0"/>
              <a:t>Les </a:t>
            </a:r>
            <a:r>
              <a:rPr lang="fr-FR" sz="2000" dirty="0" err="1" smtClean="0"/>
              <a:t>reads</a:t>
            </a:r>
            <a:r>
              <a:rPr lang="fr-FR" sz="2000" dirty="0" smtClean="0"/>
              <a:t> qui se chevauchent sont reliés par une arête.</a:t>
            </a:r>
          </a:p>
          <a:p>
            <a:pPr marL="0" indent="0">
              <a:buFont typeface="Arial"/>
              <a:buNone/>
            </a:pPr>
            <a:endParaRPr lang="fr-FR" sz="1800" dirty="0" smtClean="0"/>
          </a:p>
          <a:p>
            <a:pPr marL="0" indent="0">
              <a:buFont typeface="Arial"/>
              <a:buNone/>
            </a:pPr>
            <a:r>
              <a:rPr lang="fr-FR" sz="2000" dirty="0" smtClean="0">
                <a:sym typeface="Wingdings"/>
              </a:rPr>
              <a:t> On se rapporte à un problème d’</a:t>
            </a:r>
            <a:r>
              <a:rPr lang="fr-FR" sz="2000" dirty="0" err="1" smtClean="0">
                <a:sym typeface="Wingdings"/>
              </a:rPr>
              <a:t>algo</a:t>
            </a:r>
            <a:r>
              <a:rPr lang="fr-FR" sz="2000" dirty="0" smtClean="0">
                <a:sym typeface="Wingdings"/>
              </a:rPr>
              <a:t> </a:t>
            </a:r>
            <a:r>
              <a:rPr lang="fr-FR" sz="2000" dirty="0" smtClean="0">
                <a:solidFill>
                  <a:srgbClr val="FF6600"/>
                </a:solidFill>
                <a:sym typeface="Wingdings"/>
              </a:rPr>
              <a:t>connu</a:t>
            </a:r>
            <a:r>
              <a:rPr lang="fr-FR" sz="2000" dirty="0" smtClean="0">
                <a:sym typeface="Wingdings"/>
              </a:rPr>
              <a:t> mais </a:t>
            </a:r>
            <a:r>
              <a:rPr lang="fr-FR" sz="2000" dirty="0" smtClean="0">
                <a:solidFill>
                  <a:srgbClr val="FF6600"/>
                </a:solidFill>
                <a:sym typeface="Wingdings"/>
              </a:rPr>
              <a:t>complexe</a:t>
            </a:r>
            <a:r>
              <a:rPr lang="fr-FR" sz="2000" dirty="0" smtClean="0">
                <a:sym typeface="Wingdings"/>
              </a:rPr>
              <a:t> : trouver un chemin qui passe par toutes les arêtes.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9166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600201"/>
            <a:ext cx="2386608" cy="2836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/>
              <a:t>Exemple : </a:t>
            </a:r>
          </a:p>
          <a:p>
            <a:pPr marL="457200" lvl="1" indent="0">
              <a:buNone/>
            </a:pPr>
            <a:r>
              <a:rPr lang="fr-FR" sz="2400" dirty="0" smtClean="0"/>
              <a:t>	TACGA </a:t>
            </a:r>
          </a:p>
          <a:p>
            <a:pPr marL="457200" lvl="1" indent="0">
              <a:buNone/>
            </a:pPr>
            <a:r>
              <a:rPr lang="fr-FR" sz="2400" dirty="0" smtClean="0"/>
              <a:t>	ACCC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dirty="0" smtClean="0"/>
              <a:t>	CTAAAG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dirty="0" smtClean="0"/>
              <a:t>	GACA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25" name="Picture 4" descr="adn_assemblage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0768"/>
            <a:ext cx="3429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539552" y="4293096"/>
            <a:ext cx="79949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 smtClean="0">
                <a:sym typeface="Wingdings"/>
              </a:rPr>
              <a:t> </a:t>
            </a:r>
            <a:r>
              <a:rPr lang="fr-FR" sz="2400" dirty="0" smtClean="0"/>
              <a:t>On </a:t>
            </a:r>
            <a:r>
              <a:rPr lang="fr-FR" sz="2400" dirty="0"/>
              <a:t>cherche un </a:t>
            </a:r>
            <a:r>
              <a:rPr lang="fr-FR" sz="2400" dirty="0" smtClean="0"/>
              <a:t>chemin qui passe </a:t>
            </a:r>
            <a:r>
              <a:rPr lang="fr-FR" sz="2400" dirty="0">
                <a:solidFill>
                  <a:srgbClr val="E46C0A"/>
                </a:solidFill>
              </a:rPr>
              <a:t>une et une </a:t>
            </a:r>
            <a:r>
              <a:rPr lang="fr-FR" sz="2400" dirty="0" smtClean="0">
                <a:solidFill>
                  <a:srgbClr val="E46C0A"/>
                </a:solidFill>
              </a:rPr>
              <a:t>seule fois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endParaRPr lang="fr-FR" sz="2400" dirty="0">
              <a:solidFill>
                <a:srgbClr val="FF0000"/>
              </a:solidFill>
            </a:endParaRPr>
          </a:p>
          <a:p>
            <a:r>
              <a:rPr lang="fr-FR" sz="2400" dirty="0"/>
              <a:t>par chaque </a:t>
            </a:r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sommet</a:t>
            </a:r>
            <a:r>
              <a:rPr lang="fr-FR" sz="2400" dirty="0" smtClean="0"/>
              <a:t> et qui soit </a:t>
            </a:r>
            <a:r>
              <a:rPr lang="fr-FR" sz="2400" dirty="0"/>
              <a:t>de </a:t>
            </a:r>
            <a:r>
              <a:rPr lang="fr-FR" sz="2400" dirty="0" smtClean="0"/>
              <a:t>poids maximal</a:t>
            </a:r>
            <a:endParaRPr lang="fr-FR" sz="2400" dirty="0"/>
          </a:p>
        </p:txBody>
      </p:sp>
      <p:sp>
        <p:nvSpPr>
          <p:cNvPr id="9" name="Titre 3"/>
          <p:cNvSpPr>
            <a:spLocks noGrp="1"/>
          </p:cNvSpPr>
          <p:nvPr>
            <p:ph type="title"/>
          </p:nvPr>
        </p:nvSpPr>
        <p:spPr>
          <a:xfrm>
            <a:off x="-190872" y="116632"/>
            <a:ext cx="9515400" cy="864096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 par </a:t>
            </a:r>
            <a:r>
              <a:rPr lang="fr-FR" sz="3600" b="1" dirty="0">
                <a:solidFill>
                  <a:srgbClr val="E46C0A"/>
                </a:solidFill>
              </a:rPr>
              <a:t>g</a:t>
            </a:r>
            <a:r>
              <a:rPr lang="fr-FR" sz="3600" b="1" dirty="0" smtClean="0">
                <a:solidFill>
                  <a:srgbClr val="E46C0A"/>
                </a:solidFill>
              </a:rPr>
              <a:t>raphe de chevauchement</a:t>
            </a:r>
            <a:endParaRPr lang="fr-FR" sz="1200" b="1" dirty="0">
              <a:solidFill>
                <a:srgbClr val="E46C0A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7704" y="558924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TACGA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7704" y="5949280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dirty="0"/>
              <a:t>GACA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7418" y="6309320"/>
            <a:ext cx="1649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dirty="0"/>
              <a:t>ACCC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5816" y="5949280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dirty="0"/>
              <a:t>CTAAAG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680" y="5373216"/>
            <a:ext cx="3312368" cy="1412776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076056" y="155679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1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164288" y="34290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740352" y="220486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3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076056" y="34290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66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483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868958"/>
          </a:xfrm>
        </p:spPr>
        <p:txBody>
          <a:bodyPr/>
          <a:lstStyle/>
          <a:p>
            <a:r>
              <a:rPr lang="fr-FR" b="1" dirty="0" smtClean="0">
                <a:solidFill>
                  <a:srgbClr val="E46C0A"/>
                </a:solidFill>
              </a:rPr>
              <a:t>Applications : Santé humaine</a:t>
            </a:r>
            <a:endParaRPr lang="fr-FR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600200"/>
            <a:ext cx="5472608" cy="452596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NGS peuvent permettre de lier une </a:t>
            </a:r>
            <a:r>
              <a:rPr lang="fr-FR" dirty="0" smtClean="0">
                <a:solidFill>
                  <a:srgbClr val="E46C0A"/>
                </a:solidFill>
              </a:rPr>
              <a:t>maladie</a:t>
            </a:r>
            <a:r>
              <a:rPr lang="fr-FR" dirty="0" smtClean="0"/>
              <a:t> à une </a:t>
            </a:r>
            <a:r>
              <a:rPr lang="fr-FR" dirty="0" smtClean="0">
                <a:solidFill>
                  <a:srgbClr val="E46C0A"/>
                </a:solidFill>
              </a:rPr>
              <a:t>zone </a:t>
            </a:r>
            <a:r>
              <a:rPr lang="fr-FR" dirty="0" smtClean="0"/>
              <a:t>du </a:t>
            </a:r>
            <a:r>
              <a:rPr lang="fr-FR" dirty="0" smtClean="0">
                <a:solidFill>
                  <a:srgbClr val="E46C0A"/>
                </a:solidFill>
              </a:rPr>
              <a:t>génome.</a:t>
            </a:r>
          </a:p>
          <a:p>
            <a:pPr marL="0" indent="0">
              <a:buNone/>
            </a:pPr>
            <a:endParaRPr lang="fr-FR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fr-FR" dirty="0" smtClean="0">
                <a:solidFill>
                  <a:srgbClr val="E46C0A"/>
                </a:solidFill>
              </a:rPr>
              <a:t>Projet 1000 génomes : </a:t>
            </a:r>
            <a:r>
              <a:rPr lang="fr-FR" dirty="0" err="1" smtClean="0"/>
              <a:t>Reséquençage</a:t>
            </a:r>
            <a:r>
              <a:rPr lang="fr-FR" dirty="0" smtClean="0"/>
              <a:t> massif 1000 génomes, 2500 génomes etc.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grpSp>
        <p:nvGrpSpPr>
          <p:cNvPr id="7" name="Groupe 18"/>
          <p:cNvGrpSpPr/>
          <p:nvPr/>
        </p:nvGrpSpPr>
        <p:grpSpPr>
          <a:xfrm>
            <a:off x="6228184" y="2021536"/>
            <a:ext cx="2664296" cy="4143768"/>
            <a:chOff x="936272" y="3668891"/>
            <a:chExt cx="1696860" cy="2607733"/>
          </a:xfrm>
        </p:grpSpPr>
        <p:pic>
          <p:nvPicPr>
            <p:cNvPr id="8" name="Image 7" descr="1000 genomes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672" y="3668891"/>
              <a:ext cx="1664049" cy="2285293"/>
            </a:xfrm>
            <a:prstGeom prst="rect">
              <a:avLst/>
            </a:prstGeom>
          </p:spPr>
        </p:pic>
        <p:pic>
          <p:nvPicPr>
            <p:cNvPr id="9" name="Image 8" descr="1000_genome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272" y="5937252"/>
              <a:ext cx="1696860" cy="339372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6516216" y="6453336"/>
            <a:ext cx="2220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4"/>
              </a:rPr>
              <a:t>http://www.</a:t>
            </a:r>
            <a:r>
              <a:rPr lang="fr-FR" sz="1200" dirty="0" smtClean="0">
                <a:hlinkClick r:id="rId4"/>
              </a:rPr>
              <a:t>1000genomes.org/</a:t>
            </a:r>
            <a:r>
              <a:rPr lang="fr-FR" sz="1200" dirty="0" smtClean="0"/>
              <a:t>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96794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9552" y="980729"/>
            <a:ext cx="7920880" cy="172819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3400" dirty="0" smtClean="0">
                <a:solidFill>
                  <a:srgbClr val="FF6600"/>
                </a:solidFill>
              </a:rPr>
              <a:t>Limites:</a:t>
            </a:r>
            <a:endParaRPr lang="fr-FR" sz="3400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fr-FR" sz="2600" dirty="0" smtClean="0"/>
              <a:t>- </a:t>
            </a:r>
            <a:r>
              <a:rPr lang="fr-FR" sz="2600" dirty="0"/>
              <a:t>C</a:t>
            </a:r>
            <a:r>
              <a:rPr lang="fr-FR" sz="2600" dirty="0" smtClean="0"/>
              <a:t>ombien </a:t>
            </a:r>
            <a:r>
              <a:rPr lang="fr-FR" sz="2600" dirty="0" smtClean="0"/>
              <a:t>de comparaisons pour 1 million de </a:t>
            </a:r>
            <a:r>
              <a:rPr lang="fr-FR" sz="2600" dirty="0" err="1" smtClean="0"/>
              <a:t>reads</a:t>
            </a:r>
            <a:r>
              <a:rPr lang="fr-FR" sz="2600" dirty="0" smtClean="0"/>
              <a:t> </a:t>
            </a:r>
            <a:r>
              <a:rPr lang="fr-FR" sz="2600" dirty="0" smtClean="0"/>
              <a:t>?</a:t>
            </a:r>
          </a:p>
          <a:p>
            <a:pPr marL="0" indent="0">
              <a:buNone/>
            </a:pPr>
            <a:r>
              <a:rPr lang="fr-FR" sz="2600" dirty="0"/>
              <a:t>	</a:t>
            </a:r>
            <a:r>
              <a:rPr lang="fr-FR" sz="2600" dirty="0" smtClean="0"/>
              <a:t>- La </a:t>
            </a:r>
            <a:r>
              <a:rPr lang="fr-FR" sz="2600" dirty="0" smtClean="0"/>
              <a:t>recherche d’un chemin passant une et une seule fois par chaque </a:t>
            </a:r>
            <a:r>
              <a:rPr lang="fr-FR" sz="2600" dirty="0" smtClean="0"/>
              <a:t>nœud est </a:t>
            </a:r>
            <a:r>
              <a:rPr lang="fr-FR" sz="2600" dirty="0" smtClean="0"/>
              <a:t>un problème difficile 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3"/>
            <a:endParaRPr lang="fr-FR" dirty="0"/>
          </a:p>
          <a:p>
            <a:pPr lvl="3"/>
            <a:endParaRPr lang="fr-FR" dirty="0" smtClean="0"/>
          </a:p>
          <a:p>
            <a:pPr marL="1371600" lvl="3" indent="0">
              <a:buNone/>
            </a:pPr>
            <a:endParaRPr lang="fr-FR" dirty="0"/>
          </a:p>
          <a:p>
            <a:pPr lvl="3"/>
            <a:endParaRPr lang="fr-FR" dirty="0" smtClean="0"/>
          </a:p>
          <a:p>
            <a:pPr marL="455400" lvl="3" indent="0">
              <a:buNone/>
            </a:pPr>
            <a:endParaRPr lang="fr-FR" dirty="0" smtClean="0"/>
          </a:p>
          <a:p>
            <a:pPr marL="455400" lvl="3" indent="0">
              <a:buNone/>
            </a:pPr>
            <a:endParaRPr lang="fr-FR" dirty="0"/>
          </a:p>
          <a:p>
            <a:pPr marL="455400" lvl="3" indent="0">
              <a:buNone/>
            </a:pPr>
            <a:endParaRPr lang="fr-FR" dirty="0" smtClean="0"/>
          </a:p>
          <a:p>
            <a:pPr marL="455400" lvl="3" indent="0">
              <a:buNone/>
            </a:pPr>
            <a:endParaRPr lang="fr-FR" dirty="0"/>
          </a:p>
          <a:p>
            <a:pPr marL="455400" lvl="3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6" name="Image 5" descr="puissance_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52936"/>
            <a:ext cx="5009108" cy="2448272"/>
          </a:xfrm>
          <a:prstGeom prst="rect">
            <a:avLst/>
          </a:prstGeom>
        </p:spPr>
      </p:pic>
      <p:sp>
        <p:nvSpPr>
          <p:cNvPr id="9" name="Titre 3"/>
          <p:cNvSpPr>
            <a:spLocks noGrp="1"/>
          </p:cNvSpPr>
          <p:nvPr>
            <p:ph type="title"/>
          </p:nvPr>
        </p:nvSpPr>
        <p:spPr>
          <a:xfrm>
            <a:off x="-190872" y="116632"/>
            <a:ext cx="9515400" cy="864096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 par </a:t>
            </a:r>
            <a:r>
              <a:rPr lang="fr-FR" sz="3600" b="1" dirty="0">
                <a:solidFill>
                  <a:srgbClr val="E46C0A"/>
                </a:solidFill>
              </a:rPr>
              <a:t>g</a:t>
            </a:r>
            <a:r>
              <a:rPr lang="fr-FR" sz="3600" b="1" dirty="0" smtClean="0">
                <a:solidFill>
                  <a:srgbClr val="E46C0A"/>
                </a:solidFill>
              </a:rPr>
              <a:t>raphe de chevauchement</a:t>
            </a:r>
            <a:endParaRPr lang="fr-FR" sz="1200" b="1" dirty="0">
              <a:solidFill>
                <a:srgbClr val="E46C0A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5373216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FF6600"/>
                </a:solidFill>
              </a:rPr>
              <a:t>Idée : 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6600"/>
                </a:solidFill>
              </a:rPr>
              <a:t>    </a:t>
            </a:r>
            <a:r>
              <a:rPr lang="fr-FR" dirty="0" smtClean="0"/>
              <a:t>-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smtClean="0"/>
              <a:t>décomposer </a:t>
            </a:r>
            <a:r>
              <a:rPr lang="fr-FR" dirty="0"/>
              <a:t>les </a:t>
            </a:r>
            <a:r>
              <a:rPr lang="fr-FR" dirty="0" err="1"/>
              <a:t>reads</a:t>
            </a:r>
            <a:r>
              <a:rPr lang="fr-FR" dirty="0"/>
              <a:t> en fragments de taille k fixée à l’avance : </a:t>
            </a:r>
            <a:r>
              <a:rPr lang="fr-FR" dirty="0" err="1"/>
              <a:t>k-</a:t>
            </a:r>
            <a:r>
              <a:rPr lang="fr-FR" dirty="0" err="1" smtClean="0"/>
              <a:t>mer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 smtClean="0"/>
              <a:t>    - </a:t>
            </a:r>
            <a:r>
              <a:rPr lang="fr-FR" dirty="0" err="1" smtClean="0"/>
              <a:t>Reads</a:t>
            </a:r>
            <a:r>
              <a:rPr lang="fr-FR" dirty="0" smtClean="0"/>
              <a:t> </a:t>
            </a:r>
            <a:r>
              <a:rPr lang="fr-FR" dirty="0"/>
              <a:t>de taille 10 : combien de 7-mer </a:t>
            </a:r>
            <a:r>
              <a:rPr lang="fr-FR" dirty="0" smtClean="0"/>
              <a:t>?</a:t>
            </a:r>
          </a:p>
          <a:p>
            <a:r>
              <a:rPr lang="fr-FR" dirty="0" smtClean="0"/>
              <a:t>    - </a:t>
            </a:r>
            <a:r>
              <a:rPr lang="fr-FR" dirty="0" err="1" smtClean="0"/>
              <a:t>K-mer</a:t>
            </a:r>
            <a:r>
              <a:rPr lang="fr-FR" dirty="0" smtClean="0"/>
              <a:t> de taille 10, combien de possibilités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508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9" name="Image 8" descr="gros_gra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7992888" cy="5500421"/>
          </a:xfrm>
          <a:prstGeom prst="rect">
            <a:avLst/>
          </a:prstGeom>
        </p:spPr>
      </p:pic>
      <p:sp>
        <p:nvSpPr>
          <p:cNvPr id="8" name="Titre 3"/>
          <p:cNvSpPr>
            <a:spLocks noGrp="1"/>
          </p:cNvSpPr>
          <p:nvPr>
            <p:ph type="title"/>
          </p:nvPr>
        </p:nvSpPr>
        <p:spPr>
          <a:xfrm>
            <a:off x="-190872" y="116632"/>
            <a:ext cx="9515400" cy="864096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 par </a:t>
            </a:r>
            <a:r>
              <a:rPr lang="fr-FR" sz="3600" b="1" dirty="0">
                <a:solidFill>
                  <a:srgbClr val="E46C0A"/>
                </a:solidFill>
              </a:rPr>
              <a:t>g</a:t>
            </a:r>
            <a:r>
              <a:rPr lang="fr-FR" sz="3600" b="1" dirty="0" smtClean="0">
                <a:solidFill>
                  <a:srgbClr val="E46C0A"/>
                </a:solidFill>
              </a:rPr>
              <a:t>raphe de chevauchement</a:t>
            </a:r>
            <a:endParaRPr lang="fr-FR" sz="1200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0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Assemblage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8" name="Titre 3"/>
          <p:cNvSpPr>
            <a:spLocks noGrp="1"/>
          </p:cNvSpPr>
          <p:nvPr>
            <p:ph type="title"/>
          </p:nvPr>
        </p:nvSpPr>
        <p:spPr>
          <a:xfrm>
            <a:off x="-190872" y="116632"/>
            <a:ext cx="9515400" cy="864096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Résultat de l’assemblage : le format </a:t>
            </a:r>
            <a:r>
              <a:rPr lang="fr-FR" sz="3600" b="1" dirty="0" err="1" smtClean="0">
                <a:solidFill>
                  <a:srgbClr val="E46C0A"/>
                </a:solidFill>
              </a:rPr>
              <a:t>fasta</a:t>
            </a:r>
            <a:endParaRPr lang="fr-FR" sz="1200" b="1" dirty="0">
              <a:solidFill>
                <a:srgbClr val="E46C0A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23528" y="1196752"/>
            <a:ext cx="7920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Concrètement, on utilise des programmes connus : </a:t>
            </a:r>
            <a:r>
              <a:rPr lang="fr-FR" sz="2000" dirty="0" err="1" smtClean="0"/>
              <a:t>Abyss</a:t>
            </a:r>
            <a:r>
              <a:rPr lang="fr-FR" sz="2000" dirty="0" smtClean="0"/>
              <a:t>, Velvet, Cap3 …</a:t>
            </a:r>
          </a:p>
          <a:p>
            <a:endParaRPr lang="fr-FR" sz="2000" dirty="0"/>
          </a:p>
          <a:p>
            <a:r>
              <a:rPr lang="fr-FR" sz="2000" dirty="0" smtClean="0"/>
              <a:t>Au final on obtient un </a:t>
            </a:r>
            <a:r>
              <a:rPr lang="fr-FR" sz="2000" dirty="0" smtClean="0">
                <a:solidFill>
                  <a:srgbClr val="E46C0A"/>
                </a:solidFill>
              </a:rPr>
              <a:t>génome</a:t>
            </a:r>
            <a:r>
              <a:rPr lang="fr-FR" sz="2000" dirty="0" smtClean="0"/>
              <a:t> ou un </a:t>
            </a:r>
            <a:r>
              <a:rPr lang="fr-FR" sz="2000" dirty="0" err="1" smtClean="0">
                <a:solidFill>
                  <a:srgbClr val="E46C0A"/>
                </a:solidFill>
              </a:rPr>
              <a:t>transcriptome</a:t>
            </a:r>
            <a:r>
              <a:rPr lang="fr-FR" sz="2000" dirty="0" smtClean="0"/>
              <a:t> de référence que l’on va pouvoir utiliser pour la suite du pipeline.</a:t>
            </a:r>
          </a:p>
          <a:p>
            <a:endParaRPr lang="fr-FR" sz="2000" dirty="0"/>
          </a:p>
          <a:p>
            <a:r>
              <a:rPr lang="fr-FR" sz="2000" dirty="0" smtClean="0"/>
              <a:t>Le format utilisé est le format </a:t>
            </a:r>
            <a:r>
              <a:rPr lang="fr-FR" sz="2000" dirty="0" smtClean="0">
                <a:solidFill>
                  <a:srgbClr val="E46C0A"/>
                </a:solidFill>
              </a:rPr>
              <a:t>FASTA</a:t>
            </a:r>
            <a:r>
              <a:rPr lang="fr-FR" sz="2000" dirty="0" smtClean="0"/>
              <a:t> :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573016"/>
            <a:ext cx="8676456" cy="303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2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1600" y="1772816"/>
            <a:ext cx="7704856" cy="4061048"/>
          </a:xfrm>
        </p:spPr>
        <p:txBody>
          <a:bodyPr/>
          <a:lstStyle/>
          <a:p>
            <a:r>
              <a:rPr lang="fr-FR" dirty="0" smtClean="0"/>
              <a:t>Introduction NGS</a:t>
            </a:r>
          </a:p>
          <a:p>
            <a:r>
              <a:rPr lang="fr-FR" dirty="0" smtClean="0"/>
              <a:t>Les reads : la donnée initiale du bio-informaticien</a:t>
            </a:r>
          </a:p>
          <a:p>
            <a:r>
              <a:rPr lang="fr-FR" dirty="0" smtClean="0"/>
              <a:t>Assemblage de-novo</a:t>
            </a:r>
          </a:p>
          <a:p>
            <a:r>
              <a:rPr lang="fr-FR" dirty="0" smtClean="0"/>
              <a:t>Mapping sur un génome connu</a:t>
            </a:r>
          </a:p>
          <a:p>
            <a:r>
              <a:rPr lang="fr-FR" dirty="0" smtClean="0"/>
              <a:t>Détection de SNP</a:t>
            </a:r>
          </a:p>
          <a:p>
            <a:r>
              <a:rPr lang="fr-FR" dirty="0" smtClean="0"/>
              <a:t>Conclusions et discussions</a:t>
            </a:r>
            <a:endParaRPr lang="fr-FR" dirty="0">
              <a:solidFill>
                <a:srgbClr val="000000"/>
              </a:solidFill>
            </a:endParaRPr>
          </a:p>
          <a:p>
            <a:endParaRPr lang="fr-FR" sz="2000" dirty="0" smtClean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A06B-9955-1B40-B91D-6199843D409A}" type="slidenum">
              <a:rPr lang="fr-FR"/>
              <a:pPr/>
              <a:t>43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Plan de la présentation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12" y="548680"/>
            <a:ext cx="8147248" cy="774923"/>
          </a:xfrm>
        </p:spPr>
        <p:txBody>
          <a:bodyPr>
            <a:normAutofit/>
          </a:bodyPr>
          <a:lstStyle/>
          <a:p>
            <a:pPr algn="ctr"/>
            <a:r>
              <a:rPr lang="fr-FR" sz="3800" b="1" i="0" dirty="0" smtClean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NGS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des reads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aux </a:t>
            </a:r>
            <a:r>
              <a:rPr lang="fr-FR" sz="4000" b="1" i="0" dirty="0" err="1" smtClean="0">
                <a:solidFill>
                  <a:schemeClr val="accent6">
                    <a:lumMod val="75000"/>
                  </a:schemeClr>
                </a:solidFill>
              </a:rPr>
              <a:t>SNPs</a:t>
            </a:r>
            <a:endParaRPr lang="fr-FR" sz="3800" b="1" i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5149" y="3979408"/>
            <a:ext cx="7056784" cy="720080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732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Où trouver un génome de référence</a:t>
            </a:r>
            <a:r>
              <a:rPr lang="fr-FR" b="1" dirty="0" smtClean="0">
                <a:solidFill>
                  <a:srgbClr val="E46C0A"/>
                </a:solidFill>
              </a:rPr>
              <a:t/>
            </a:r>
            <a:br>
              <a:rPr lang="fr-FR" b="1" dirty="0" smtClean="0">
                <a:solidFill>
                  <a:srgbClr val="E46C0A"/>
                </a:solidFill>
              </a:rPr>
            </a:br>
            <a:r>
              <a:rPr lang="fr-FR" sz="1600" b="1" dirty="0" smtClean="0">
                <a:solidFill>
                  <a:srgbClr val="E46C0A"/>
                </a:solidFill>
              </a:rPr>
              <a:t> </a:t>
            </a:r>
            <a:endParaRPr lang="fr-FR" sz="16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916832"/>
            <a:ext cx="7632848" cy="388843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400" dirty="0" err="1" smtClean="0">
                <a:solidFill>
                  <a:srgbClr val="E46C0A"/>
                </a:solidFill>
              </a:rPr>
              <a:t>Ensembl</a:t>
            </a:r>
            <a:r>
              <a:rPr lang="fr-FR" sz="2400" dirty="0" smtClean="0"/>
              <a:t> : </a:t>
            </a:r>
            <a:r>
              <a:rPr lang="fr-FR" sz="2400" dirty="0" err="1" smtClean="0"/>
              <a:t>biomart</a:t>
            </a:r>
            <a:r>
              <a:rPr lang="fr-FR" sz="2400" dirty="0" smtClean="0"/>
              <a:t> </a:t>
            </a:r>
            <a:r>
              <a:rPr lang="fr-FR" sz="2400" dirty="0" err="1" smtClean="0"/>
              <a:t>Database</a:t>
            </a:r>
            <a:r>
              <a:rPr lang="fr-FR" sz="2400" dirty="0" smtClean="0"/>
              <a:t> (Démonstration)</a:t>
            </a:r>
          </a:p>
          <a:p>
            <a:pPr marL="457200" lvl="1" indent="0">
              <a:buNone/>
            </a:pPr>
            <a:endParaRPr lang="fr-FR" sz="2400" dirty="0"/>
          </a:p>
          <a:p>
            <a:pPr marL="457200" lvl="1" indent="0">
              <a:buNone/>
            </a:pPr>
            <a:r>
              <a:rPr lang="fr-FR" sz="2400" dirty="0" smtClean="0">
                <a:solidFill>
                  <a:srgbClr val="E46C0A"/>
                </a:solidFill>
              </a:rPr>
              <a:t>NCBI</a:t>
            </a:r>
          </a:p>
          <a:p>
            <a:pPr marL="457200" lvl="1" indent="0">
              <a:buNone/>
            </a:pPr>
            <a:endParaRPr lang="fr-FR" sz="2400" dirty="0"/>
          </a:p>
          <a:p>
            <a:pPr marL="457200" lvl="1" indent="0">
              <a:buNone/>
            </a:pPr>
            <a:r>
              <a:rPr lang="fr-FR" sz="2400" dirty="0" smtClean="0"/>
              <a:t>Base de données </a:t>
            </a:r>
            <a:r>
              <a:rPr lang="fr-FR" sz="2400" dirty="0" smtClean="0">
                <a:solidFill>
                  <a:srgbClr val="E46C0A"/>
                </a:solidFill>
              </a:rPr>
              <a:t>spécifiques </a:t>
            </a:r>
            <a:r>
              <a:rPr lang="fr-FR" sz="2400" dirty="0" smtClean="0"/>
              <a:t>(IWGSC par exemple)</a:t>
            </a:r>
            <a:endParaRPr lang="fr-FR" sz="24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Problématique</a:t>
            </a:r>
            <a:br>
              <a:rPr lang="fr-FR" b="1" dirty="0" smtClean="0">
                <a:solidFill>
                  <a:srgbClr val="E46C0A"/>
                </a:solidFill>
              </a:rPr>
            </a:br>
            <a:r>
              <a:rPr lang="fr-FR" sz="1600" b="1" dirty="0" smtClean="0">
                <a:solidFill>
                  <a:srgbClr val="E46C0A"/>
                </a:solidFill>
              </a:rPr>
              <a:t> </a:t>
            </a:r>
            <a:endParaRPr lang="fr-FR" sz="16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268760"/>
            <a:ext cx="7772400" cy="12961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400" dirty="0" smtClean="0"/>
              <a:t>On dispose d’un génome/</a:t>
            </a:r>
            <a:r>
              <a:rPr lang="fr-FR" sz="2400" dirty="0" err="1" smtClean="0"/>
              <a:t>transcriptome</a:t>
            </a:r>
            <a:r>
              <a:rPr lang="fr-FR" sz="2400" dirty="0" smtClean="0"/>
              <a:t> de référence</a:t>
            </a:r>
          </a:p>
          <a:p>
            <a:pPr marL="457200" lvl="1" indent="0">
              <a:buNone/>
            </a:pPr>
            <a:r>
              <a:rPr lang="fr-FR" sz="2400" dirty="0" smtClean="0"/>
              <a:t>On veut positionner les </a:t>
            </a:r>
            <a:r>
              <a:rPr lang="fr-FR" sz="2400" dirty="0" err="1" smtClean="0"/>
              <a:t>reads</a:t>
            </a:r>
            <a:r>
              <a:rPr lang="fr-FR" sz="2400" dirty="0" smtClean="0"/>
              <a:t> dessus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1043608" y="6237312"/>
            <a:ext cx="367240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5004048" y="5949280"/>
            <a:ext cx="408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Génome / Transcriptome de référence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71600" y="6309320"/>
            <a:ext cx="3850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/>
              <a:t>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G 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C G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2891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Problématique</a:t>
            </a:r>
            <a:br>
              <a:rPr lang="fr-FR" b="1" dirty="0" smtClean="0">
                <a:solidFill>
                  <a:srgbClr val="E46C0A"/>
                </a:solidFill>
              </a:rPr>
            </a:br>
            <a:r>
              <a:rPr lang="fr-FR" sz="1600" b="1" dirty="0" smtClean="0">
                <a:solidFill>
                  <a:srgbClr val="E46C0A"/>
                </a:solidFill>
              </a:rPr>
              <a:t> </a:t>
            </a:r>
            <a:endParaRPr lang="fr-FR" sz="16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268760"/>
            <a:ext cx="7772400" cy="12961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400" dirty="0" smtClean="0"/>
              <a:t>On dispose d’un génome/</a:t>
            </a:r>
            <a:r>
              <a:rPr lang="fr-FR" sz="2400" dirty="0" err="1" smtClean="0"/>
              <a:t>transcriptome</a:t>
            </a:r>
            <a:r>
              <a:rPr lang="fr-FR" sz="2400" dirty="0" smtClean="0"/>
              <a:t> de référence</a:t>
            </a:r>
          </a:p>
          <a:p>
            <a:pPr marL="457200" lvl="1" indent="0">
              <a:buNone/>
            </a:pPr>
            <a:r>
              <a:rPr lang="fr-FR" sz="2400" dirty="0" smtClean="0"/>
              <a:t>On veut positionner les </a:t>
            </a:r>
            <a:r>
              <a:rPr lang="fr-FR" sz="2400" dirty="0" err="1" smtClean="0"/>
              <a:t>reads</a:t>
            </a:r>
            <a:r>
              <a:rPr lang="fr-FR" sz="2400" dirty="0" smtClean="0"/>
              <a:t> dessus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1043608" y="6237312"/>
            <a:ext cx="367240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5004048" y="5949280"/>
            <a:ext cx="408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Génome / Transcriptome de référence</a:t>
            </a:r>
            <a:endParaRPr lang="fr-FR" dirty="0">
              <a:solidFill>
                <a:srgbClr val="FF6600"/>
              </a:solidFill>
            </a:endParaRPr>
          </a:p>
        </p:txBody>
      </p:sp>
      <p:cxnSp>
        <p:nvCxnSpPr>
          <p:cNvPr id="9" name="Connecteur droit 8"/>
          <p:cNvCxnSpPr/>
          <p:nvPr/>
        </p:nvCxnSpPr>
        <p:spPr bwMode="auto">
          <a:xfrm>
            <a:off x="1448138" y="2998693"/>
            <a:ext cx="72008" cy="3600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/>
          <p:nvPr/>
        </p:nvCxnSpPr>
        <p:spPr bwMode="auto">
          <a:xfrm>
            <a:off x="1600538" y="3151093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/>
        </p:nvCxnSpPr>
        <p:spPr bwMode="auto">
          <a:xfrm>
            <a:off x="2312234" y="3142709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>
            <a:off x="2123728" y="4078813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/>
        </p:nvCxnSpPr>
        <p:spPr bwMode="auto">
          <a:xfrm>
            <a:off x="2195736" y="3502749"/>
            <a:ext cx="72008" cy="3600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>
            <a:off x="1259632" y="3934797"/>
            <a:ext cx="288032" cy="3600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/>
        </p:nvCxnSpPr>
        <p:spPr bwMode="auto">
          <a:xfrm>
            <a:off x="1475656" y="3790781"/>
            <a:ext cx="432048" cy="144016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Connecteur droit 16"/>
          <p:cNvCxnSpPr/>
          <p:nvPr/>
        </p:nvCxnSpPr>
        <p:spPr bwMode="auto">
          <a:xfrm>
            <a:off x="1691680" y="4510861"/>
            <a:ext cx="432048" cy="144016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/>
          <p:nvPr/>
        </p:nvCxnSpPr>
        <p:spPr bwMode="auto">
          <a:xfrm flipV="1">
            <a:off x="2483768" y="4941168"/>
            <a:ext cx="576064" cy="174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4149973" y="3645024"/>
            <a:ext cx="159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</a:rPr>
              <a:t>Millions reads</a:t>
            </a:r>
            <a:endParaRPr lang="fr-FR" dirty="0">
              <a:solidFill>
                <a:srgbClr val="FF6600"/>
              </a:solidFill>
            </a:endParaRPr>
          </a:p>
        </p:txBody>
      </p:sp>
      <p:cxnSp>
        <p:nvCxnSpPr>
          <p:cNvPr id="31" name="Connecteur droit 30"/>
          <p:cNvCxnSpPr/>
          <p:nvPr/>
        </p:nvCxnSpPr>
        <p:spPr bwMode="auto">
          <a:xfrm>
            <a:off x="2483768" y="3645024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Connecteur droit 31"/>
          <p:cNvCxnSpPr/>
          <p:nvPr/>
        </p:nvCxnSpPr>
        <p:spPr bwMode="auto">
          <a:xfrm>
            <a:off x="2915816" y="2996952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Connecteur droit 32"/>
          <p:cNvCxnSpPr/>
          <p:nvPr/>
        </p:nvCxnSpPr>
        <p:spPr bwMode="auto">
          <a:xfrm>
            <a:off x="2915816" y="3573016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Connecteur droit 33"/>
          <p:cNvCxnSpPr/>
          <p:nvPr/>
        </p:nvCxnSpPr>
        <p:spPr bwMode="auto">
          <a:xfrm>
            <a:off x="3059832" y="4149080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cteur droit 34"/>
          <p:cNvCxnSpPr/>
          <p:nvPr/>
        </p:nvCxnSpPr>
        <p:spPr bwMode="auto">
          <a:xfrm>
            <a:off x="3419872" y="3501008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Rectangle 35"/>
          <p:cNvSpPr/>
          <p:nvPr/>
        </p:nvSpPr>
        <p:spPr>
          <a:xfrm>
            <a:off x="971600" y="6309320"/>
            <a:ext cx="3850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/>
              <a:t>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G 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C G</a:t>
            </a:r>
            <a:endParaRPr lang="fr-FR" sz="1400" dirty="0"/>
          </a:p>
        </p:txBody>
      </p:sp>
      <p:sp>
        <p:nvSpPr>
          <p:cNvPr id="38" name="Rectangle 37"/>
          <p:cNvSpPr/>
          <p:nvPr/>
        </p:nvSpPr>
        <p:spPr>
          <a:xfrm>
            <a:off x="2411760" y="4581128"/>
            <a:ext cx="663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A C G </a:t>
            </a:r>
          </a:p>
        </p:txBody>
      </p:sp>
    </p:spTree>
    <p:extLst>
      <p:ext uri="{BB962C8B-B14F-4D97-AF65-F5344CB8AC3E}">
        <p14:creationId xmlns:p14="http://schemas.microsoft.com/office/powerpoint/2010/main" val="172690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Problématique</a:t>
            </a:r>
            <a:br>
              <a:rPr lang="fr-FR" b="1" dirty="0" smtClean="0">
                <a:solidFill>
                  <a:srgbClr val="E46C0A"/>
                </a:solidFill>
              </a:rPr>
            </a:br>
            <a:r>
              <a:rPr lang="fr-FR" sz="1600" b="1" dirty="0" smtClean="0">
                <a:solidFill>
                  <a:srgbClr val="E46C0A"/>
                </a:solidFill>
              </a:rPr>
              <a:t> </a:t>
            </a:r>
            <a:endParaRPr lang="fr-FR" sz="16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268760"/>
            <a:ext cx="7772400" cy="12961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400" dirty="0" smtClean="0"/>
              <a:t>On dispose d’un génome/</a:t>
            </a:r>
            <a:r>
              <a:rPr lang="fr-FR" sz="2400" dirty="0" err="1" smtClean="0"/>
              <a:t>transcriptome</a:t>
            </a:r>
            <a:r>
              <a:rPr lang="fr-FR" sz="2400" dirty="0" smtClean="0"/>
              <a:t> de référence</a:t>
            </a:r>
          </a:p>
          <a:p>
            <a:pPr marL="457200" lvl="1" indent="0">
              <a:buNone/>
            </a:pPr>
            <a:r>
              <a:rPr lang="fr-FR" sz="2400" dirty="0" smtClean="0"/>
              <a:t>On veut positionner les </a:t>
            </a:r>
            <a:r>
              <a:rPr lang="fr-FR" sz="2400" dirty="0" err="1" smtClean="0"/>
              <a:t>reads</a:t>
            </a:r>
            <a:r>
              <a:rPr lang="fr-FR" sz="2400" dirty="0" smtClean="0"/>
              <a:t> dessus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1043608" y="6237312"/>
            <a:ext cx="367240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5004048" y="5949280"/>
            <a:ext cx="408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Génome / Transcriptome de référence</a:t>
            </a:r>
            <a:endParaRPr lang="fr-FR" dirty="0">
              <a:solidFill>
                <a:srgbClr val="FF6600"/>
              </a:solidFill>
            </a:endParaRPr>
          </a:p>
        </p:txBody>
      </p:sp>
      <p:cxnSp>
        <p:nvCxnSpPr>
          <p:cNvPr id="9" name="Connecteur droit 8"/>
          <p:cNvCxnSpPr/>
          <p:nvPr/>
        </p:nvCxnSpPr>
        <p:spPr bwMode="auto">
          <a:xfrm>
            <a:off x="1448138" y="2998693"/>
            <a:ext cx="72008" cy="3600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/>
          <p:nvPr/>
        </p:nvCxnSpPr>
        <p:spPr bwMode="auto">
          <a:xfrm>
            <a:off x="1600538" y="3151093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/>
        </p:nvCxnSpPr>
        <p:spPr bwMode="auto">
          <a:xfrm>
            <a:off x="2312234" y="3142709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>
            <a:off x="2123728" y="4078813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/>
        </p:nvCxnSpPr>
        <p:spPr bwMode="auto">
          <a:xfrm>
            <a:off x="2195736" y="3502749"/>
            <a:ext cx="72008" cy="3600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>
            <a:off x="1259632" y="3934797"/>
            <a:ext cx="288032" cy="3600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/>
        </p:nvCxnSpPr>
        <p:spPr bwMode="auto">
          <a:xfrm>
            <a:off x="1475656" y="3790781"/>
            <a:ext cx="432048" cy="144016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Connecteur droit 16"/>
          <p:cNvCxnSpPr/>
          <p:nvPr/>
        </p:nvCxnSpPr>
        <p:spPr bwMode="auto">
          <a:xfrm>
            <a:off x="1691680" y="4510861"/>
            <a:ext cx="432048" cy="144016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/>
          <p:nvPr/>
        </p:nvCxnSpPr>
        <p:spPr bwMode="auto">
          <a:xfrm flipV="1">
            <a:off x="2483768" y="4941168"/>
            <a:ext cx="576064" cy="174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4149973" y="3645024"/>
            <a:ext cx="1595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</a:rPr>
              <a:t>Millions reads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843808" y="5229200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Positionnement de chaque reads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1" name="Connecteur droit 30"/>
          <p:cNvCxnSpPr/>
          <p:nvPr/>
        </p:nvCxnSpPr>
        <p:spPr bwMode="auto">
          <a:xfrm>
            <a:off x="2483768" y="3645024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Connecteur droit 31"/>
          <p:cNvCxnSpPr/>
          <p:nvPr/>
        </p:nvCxnSpPr>
        <p:spPr bwMode="auto">
          <a:xfrm>
            <a:off x="2915816" y="2996952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Connecteur droit 32"/>
          <p:cNvCxnSpPr/>
          <p:nvPr/>
        </p:nvCxnSpPr>
        <p:spPr bwMode="auto">
          <a:xfrm>
            <a:off x="2915816" y="3573016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Connecteur droit 33"/>
          <p:cNvCxnSpPr/>
          <p:nvPr/>
        </p:nvCxnSpPr>
        <p:spPr bwMode="auto">
          <a:xfrm>
            <a:off x="3059832" y="4149080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cteur droit 34"/>
          <p:cNvCxnSpPr/>
          <p:nvPr/>
        </p:nvCxnSpPr>
        <p:spPr bwMode="auto">
          <a:xfrm>
            <a:off x="3419872" y="3501008"/>
            <a:ext cx="351656" cy="20764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Rectangle 35"/>
          <p:cNvSpPr/>
          <p:nvPr/>
        </p:nvSpPr>
        <p:spPr>
          <a:xfrm>
            <a:off x="971600" y="6309320"/>
            <a:ext cx="3850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/>
              <a:t>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G 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C G</a:t>
            </a:r>
            <a:endParaRPr lang="fr-FR" sz="1400" dirty="0"/>
          </a:p>
        </p:txBody>
      </p:sp>
      <p:sp>
        <p:nvSpPr>
          <p:cNvPr id="38" name="Rectangle 37"/>
          <p:cNvSpPr/>
          <p:nvPr/>
        </p:nvSpPr>
        <p:spPr>
          <a:xfrm>
            <a:off x="2411760" y="4581128"/>
            <a:ext cx="663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A C G </a:t>
            </a:r>
          </a:p>
        </p:txBody>
      </p:sp>
      <p:cxnSp>
        <p:nvCxnSpPr>
          <p:cNvPr id="39" name="Connecteur droit 38"/>
          <p:cNvCxnSpPr/>
          <p:nvPr/>
        </p:nvCxnSpPr>
        <p:spPr bwMode="auto">
          <a:xfrm flipV="1">
            <a:off x="1043608" y="6093296"/>
            <a:ext cx="576064" cy="174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971600" y="5733256"/>
            <a:ext cx="663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A C G </a:t>
            </a:r>
          </a:p>
        </p:txBody>
      </p:sp>
      <p:cxnSp>
        <p:nvCxnSpPr>
          <p:cNvPr id="42" name="Connecteur droit avec flèche 41"/>
          <p:cNvCxnSpPr/>
          <p:nvPr/>
        </p:nvCxnSpPr>
        <p:spPr bwMode="auto">
          <a:xfrm flipH="1">
            <a:off x="1475656" y="5013176"/>
            <a:ext cx="1224136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5467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1043608" y="6237312"/>
            <a:ext cx="367240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5004048" y="5949280"/>
            <a:ext cx="408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Génome / Transcriptome de référence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71600" y="6309320"/>
            <a:ext cx="3850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/>
              <a:t>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G 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C G</a:t>
            </a:r>
            <a:endParaRPr lang="fr-FR" sz="1400" dirty="0"/>
          </a:p>
        </p:txBody>
      </p:sp>
      <p:cxnSp>
        <p:nvCxnSpPr>
          <p:cNvPr id="39" name="Connecteur droit 38"/>
          <p:cNvCxnSpPr/>
          <p:nvPr/>
        </p:nvCxnSpPr>
        <p:spPr bwMode="auto">
          <a:xfrm flipV="1">
            <a:off x="1043608" y="6091555"/>
            <a:ext cx="576064" cy="174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971600" y="5731515"/>
            <a:ext cx="663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A C G </a:t>
            </a:r>
          </a:p>
        </p:txBody>
      </p:sp>
      <p:cxnSp>
        <p:nvCxnSpPr>
          <p:cNvPr id="29" name="Connecteur droit 28"/>
          <p:cNvCxnSpPr/>
          <p:nvPr/>
        </p:nvCxnSpPr>
        <p:spPr bwMode="auto">
          <a:xfrm flipV="1">
            <a:off x="2051720" y="6093296"/>
            <a:ext cx="1512168" cy="174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droit 36"/>
          <p:cNvCxnSpPr/>
          <p:nvPr/>
        </p:nvCxnSpPr>
        <p:spPr bwMode="auto">
          <a:xfrm flipV="1">
            <a:off x="2411760" y="5949280"/>
            <a:ext cx="1008112" cy="174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Connecteur droit 40"/>
          <p:cNvCxnSpPr/>
          <p:nvPr/>
        </p:nvCxnSpPr>
        <p:spPr bwMode="auto">
          <a:xfrm flipV="1">
            <a:off x="2771800" y="5805264"/>
            <a:ext cx="1008112" cy="174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 flipV="1">
            <a:off x="3707904" y="6019546"/>
            <a:ext cx="1008112" cy="174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Connecteur droit 43"/>
          <p:cNvCxnSpPr/>
          <p:nvPr/>
        </p:nvCxnSpPr>
        <p:spPr bwMode="auto">
          <a:xfrm flipV="1">
            <a:off x="3860304" y="5877272"/>
            <a:ext cx="1008112" cy="174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Connecteur droit 44"/>
          <p:cNvCxnSpPr/>
          <p:nvPr/>
        </p:nvCxnSpPr>
        <p:spPr bwMode="auto">
          <a:xfrm flipV="1">
            <a:off x="3563888" y="5661248"/>
            <a:ext cx="1008112" cy="174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Connecteur droit 45"/>
          <p:cNvCxnSpPr/>
          <p:nvPr/>
        </p:nvCxnSpPr>
        <p:spPr bwMode="auto">
          <a:xfrm>
            <a:off x="4355976" y="5517232"/>
            <a:ext cx="36842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Connecteur droit 46"/>
          <p:cNvCxnSpPr/>
          <p:nvPr/>
        </p:nvCxnSpPr>
        <p:spPr bwMode="auto">
          <a:xfrm>
            <a:off x="4427984" y="5758656"/>
            <a:ext cx="36842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Connecteur droit 47"/>
          <p:cNvCxnSpPr/>
          <p:nvPr/>
        </p:nvCxnSpPr>
        <p:spPr bwMode="auto">
          <a:xfrm>
            <a:off x="1835696" y="6021288"/>
            <a:ext cx="36842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Connecteur droit 48"/>
          <p:cNvCxnSpPr/>
          <p:nvPr/>
        </p:nvCxnSpPr>
        <p:spPr bwMode="auto">
          <a:xfrm>
            <a:off x="1988096" y="5805264"/>
            <a:ext cx="36842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Connecteur droit 49"/>
          <p:cNvCxnSpPr/>
          <p:nvPr/>
        </p:nvCxnSpPr>
        <p:spPr bwMode="auto">
          <a:xfrm>
            <a:off x="1691680" y="5589240"/>
            <a:ext cx="36842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Connecteur droit 50"/>
          <p:cNvCxnSpPr/>
          <p:nvPr/>
        </p:nvCxnSpPr>
        <p:spPr bwMode="auto">
          <a:xfrm>
            <a:off x="2403376" y="5373216"/>
            <a:ext cx="36842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Connecteur droit 51"/>
          <p:cNvCxnSpPr/>
          <p:nvPr/>
        </p:nvCxnSpPr>
        <p:spPr bwMode="auto">
          <a:xfrm>
            <a:off x="2267744" y="5661248"/>
            <a:ext cx="36842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Connecteur droit 52"/>
          <p:cNvCxnSpPr/>
          <p:nvPr/>
        </p:nvCxnSpPr>
        <p:spPr bwMode="auto">
          <a:xfrm>
            <a:off x="2475384" y="5517232"/>
            <a:ext cx="368424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Rectangle 53"/>
          <p:cNvSpPr/>
          <p:nvPr/>
        </p:nvSpPr>
        <p:spPr>
          <a:xfrm>
            <a:off x="2843808" y="3068960"/>
            <a:ext cx="572113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Reads positionnés !</a:t>
            </a:r>
          </a:p>
          <a:p>
            <a:endParaRPr lang="fr-FR" dirty="0">
              <a:solidFill>
                <a:srgbClr val="FF6600"/>
              </a:solidFill>
            </a:endParaRPr>
          </a:p>
          <a:p>
            <a:r>
              <a:rPr lang="fr-FR" dirty="0" smtClean="0">
                <a:solidFill>
                  <a:srgbClr val="FF6600"/>
                </a:solidFill>
              </a:rPr>
              <a:t>	</a:t>
            </a:r>
            <a:r>
              <a:rPr lang="fr-FR" sz="2000" dirty="0" smtClean="0">
                <a:solidFill>
                  <a:srgbClr val="FF6600"/>
                </a:solidFill>
                <a:sym typeface="Wingdings"/>
              </a:rPr>
              <a:t> Mais concrètement, comment faire ??</a:t>
            </a:r>
            <a:endParaRPr lang="fr-FR" sz="2000" dirty="0">
              <a:solidFill>
                <a:srgbClr val="FF6600"/>
              </a:solidFill>
            </a:endParaRPr>
          </a:p>
        </p:txBody>
      </p:sp>
      <p:sp>
        <p:nvSpPr>
          <p:cNvPr id="28" name="Titre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E46C0A"/>
                </a:solidFill>
              </a:rPr>
              <a:t>Problématique</a:t>
            </a:r>
            <a:br>
              <a:rPr lang="fr-FR" b="1" dirty="0" smtClean="0">
                <a:solidFill>
                  <a:srgbClr val="E46C0A"/>
                </a:solidFill>
              </a:rPr>
            </a:br>
            <a:r>
              <a:rPr lang="fr-FR" sz="1600" b="1" dirty="0" smtClean="0">
                <a:solidFill>
                  <a:srgbClr val="E46C0A"/>
                </a:solidFill>
              </a:rPr>
              <a:t> </a:t>
            </a:r>
            <a:endParaRPr lang="fr-FR" sz="1600" b="1" dirty="0">
              <a:solidFill>
                <a:srgbClr val="E46C0A"/>
              </a:solidFill>
            </a:endParaRPr>
          </a:p>
        </p:txBody>
      </p:sp>
      <p:sp>
        <p:nvSpPr>
          <p:cNvPr id="30" name="Espace réservé du contenu 1"/>
          <p:cNvSpPr>
            <a:spLocks noGrp="1"/>
          </p:cNvSpPr>
          <p:nvPr>
            <p:ph idx="1"/>
          </p:nvPr>
        </p:nvSpPr>
        <p:spPr>
          <a:xfrm>
            <a:off x="251520" y="1268760"/>
            <a:ext cx="7772400" cy="12961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400" dirty="0" smtClean="0"/>
              <a:t>On dispose d’un génome/</a:t>
            </a:r>
            <a:r>
              <a:rPr lang="fr-FR" sz="2400" dirty="0" err="1" smtClean="0"/>
              <a:t>transcriptome</a:t>
            </a:r>
            <a:r>
              <a:rPr lang="fr-FR" sz="2400" dirty="0" smtClean="0"/>
              <a:t> de référence</a:t>
            </a:r>
          </a:p>
          <a:p>
            <a:pPr marL="457200" lvl="1" indent="0">
              <a:buNone/>
            </a:pPr>
            <a:r>
              <a:rPr lang="fr-FR" sz="2400" dirty="0" smtClean="0"/>
              <a:t>On veut positionner les </a:t>
            </a:r>
            <a:r>
              <a:rPr lang="fr-FR" sz="2400" dirty="0" err="1" smtClean="0"/>
              <a:t>reads</a:t>
            </a:r>
            <a:r>
              <a:rPr lang="fr-FR" sz="2400" dirty="0" smtClean="0"/>
              <a:t> dessus</a:t>
            </a:r>
          </a:p>
        </p:txBody>
      </p:sp>
    </p:spTree>
    <p:extLst>
      <p:ext uri="{BB962C8B-B14F-4D97-AF65-F5344CB8AC3E}">
        <p14:creationId xmlns:p14="http://schemas.microsoft.com/office/powerpoint/2010/main" val="279235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E46C0A"/>
                </a:solidFill>
              </a:rPr>
              <a:t>Approches Brute</a:t>
            </a:r>
            <a:r>
              <a:rPr lang="fr-FR" sz="1400" b="1" dirty="0" smtClean="0">
                <a:solidFill>
                  <a:srgbClr val="E46C0A"/>
                </a:solidFill>
              </a:rPr>
              <a:t> </a:t>
            </a:r>
            <a:endParaRPr lang="fr-FR" sz="14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2448272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>
                <a:solidFill>
                  <a:srgbClr val="FF6600"/>
                </a:solidFill>
              </a:rPr>
              <a:t>-- Solution 1 --</a:t>
            </a:r>
          </a:p>
          <a:p>
            <a:pPr marL="0" indent="0">
              <a:buNone/>
            </a:pPr>
            <a:endParaRPr lang="fr-FR" sz="1600" b="1" dirty="0" smtClean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fr-FR" sz="1600" dirty="0" smtClean="0"/>
              <a:t>Pour </a:t>
            </a:r>
            <a:r>
              <a:rPr lang="fr-FR" sz="1600" dirty="0"/>
              <a:t>chaque </a:t>
            </a:r>
            <a:r>
              <a:rPr lang="fr-FR" sz="1600" dirty="0" smtClean="0"/>
              <a:t>read, Parcourir </a:t>
            </a:r>
            <a:r>
              <a:rPr lang="fr-FR" sz="1600" dirty="0">
                <a:solidFill>
                  <a:srgbClr val="E46C0A"/>
                </a:solidFill>
              </a:rPr>
              <a:t>tout le </a:t>
            </a:r>
            <a:r>
              <a:rPr lang="fr-FR" sz="1600" dirty="0" smtClean="0">
                <a:solidFill>
                  <a:srgbClr val="E46C0A"/>
                </a:solidFill>
              </a:rPr>
              <a:t>génome </a:t>
            </a:r>
            <a:r>
              <a:rPr lang="fr-FR" sz="1600" dirty="0"/>
              <a:t>et </a:t>
            </a:r>
            <a:r>
              <a:rPr lang="fr-FR" sz="1600" dirty="0" smtClean="0"/>
              <a:t>tester l’égalité </a:t>
            </a:r>
            <a:r>
              <a:rPr lang="fr-FR" sz="1600" dirty="0"/>
              <a:t>read/</a:t>
            </a:r>
            <a:r>
              <a:rPr lang="fr-FR" sz="1600" dirty="0" smtClean="0"/>
              <a:t>portion génome.</a:t>
            </a:r>
            <a:endParaRPr lang="fr-FR" sz="1600" dirty="0"/>
          </a:p>
          <a:p>
            <a:pPr marL="455400" lvl="3" indent="0">
              <a:buNone/>
            </a:pPr>
            <a:endParaRPr lang="fr-FR" sz="1600" dirty="0" smtClean="0">
              <a:sym typeface="Wingdings"/>
            </a:endParaRPr>
          </a:p>
          <a:p>
            <a:pPr lvl="3">
              <a:buFont typeface="Wingdings" charset="0"/>
              <a:buChar char="à"/>
            </a:pPr>
            <a:r>
              <a:rPr lang="fr-FR" sz="1600" dirty="0" smtClean="0"/>
              <a:t>Trop </a:t>
            </a:r>
            <a:r>
              <a:rPr lang="fr-FR" sz="1600" dirty="0" err="1" smtClean="0">
                <a:solidFill>
                  <a:srgbClr val="E46C0A"/>
                </a:solidFill>
              </a:rPr>
              <a:t>loooooong</a:t>
            </a:r>
            <a:r>
              <a:rPr lang="fr-FR" sz="1600" dirty="0" smtClean="0"/>
              <a:t> !!</a:t>
            </a:r>
            <a:endParaRPr lang="fr-FR" sz="1600" dirty="0"/>
          </a:p>
          <a:p>
            <a:pPr marL="455400" lvl="3" indent="0">
              <a:buNone/>
            </a:pPr>
            <a:r>
              <a:rPr lang="fr-FR" sz="1600" dirty="0"/>
              <a:t>  </a:t>
            </a:r>
            <a:r>
              <a:rPr lang="fr-FR" sz="1600" dirty="0" smtClean="0"/>
              <a:t>  	Cela reviendrait à </a:t>
            </a:r>
            <a:r>
              <a:rPr lang="fr-FR" sz="1600" dirty="0"/>
              <a:t>c</a:t>
            </a:r>
            <a:r>
              <a:rPr lang="fr-FR" sz="1600" dirty="0" smtClean="0"/>
              <a:t>hercher dans </a:t>
            </a:r>
            <a:r>
              <a:rPr lang="fr-FR" sz="1600" dirty="0"/>
              <a:t>un </a:t>
            </a:r>
            <a:r>
              <a:rPr lang="fr-FR" sz="1600" dirty="0" smtClean="0"/>
              <a:t>livre </a:t>
            </a:r>
            <a:r>
              <a:rPr lang="fr-FR" sz="1600" dirty="0"/>
              <a:t>de </a:t>
            </a:r>
            <a:r>
              <a:rPr lang="fr-FR" sz="1600" dirty="0" smtClean="0"/>
              <a:t>5000 pages où </a:t>
            </a:r>
            <a:r>
              <a:rPr lang="fr-FR" sz="1600" dirty="0"/>
              <a:t>le </a:t>
            </a:r>
            <a:r>
              <a:rPr lang="fr-FR" sz="1600" dirty="0" smtClean="0"/>
              <a:t>mot « éléphant</a:t>
            </a:r>
            <a:r>
              <a:rPr lang="fr-FR" sz="1600" dirty="0"/>
              <a:t> » </a:t>
            </a:r>
            <a:r>
              <a:rPr lang="fr-FR" sz="1600" dirty="0" smtClean="0"/>
              <a:t>       	apparaît </a:t>
            </a:r>
            <a:r>
              <a:rPr lang="fr-FR" sz="1600" dirty="0">
                <a:sym typeface="Wingdings"/>
              </a:rPr>
              <a:t></a:t>
            </a:r>
            <a:r>
              <a:rPr lang="fr-FR" sz="1600" dirty="0" smtClean="0"/>
              <a:t>  </a:t>
            </a:r>
          </a:p>
          <a:p>
            <a:pPr marL="0" indent="0">
              <a:buNone/>
            </a:pPr>
            <a:endParaRPr lang="fr-FR" sz="1600" dirty="0"/>
          </a:p>
          <a:p>
            <a:pPr marL="457200" lvl="1" indent="0">
              <a:buNone/>
            </a:pPr>
            <a:endParaRPr lang="fr-FR" sz="1600" dirty="0"/>
          </a:p>
          <a:p>
            <a:pPr marL="457200" lvl="1" indent="0">
              <a:buNone/>
            </a:pPr>
            <a:endParaRPr lang="fr-FR" sz="1600" dirty="0" smtClean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4077072"/>
            <a:ext cx="3975100" cy="2362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365104"/>
            <a:ext cx="2602731" cy="19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0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fr-FR" dirty="0" smtClean="0"/>
              <a:t>Médecine personnalisée </a:t>
            </a:r>
            <a:r>
              <a:rPr lang="fr-FR" dirty="0" smtClean="0">
                <a:sym typeface="Wingdings"/>
              </a:rPr>
              <a:t></a:t>
            </a:r>
            <a:endParaRPr lang="fr-FR" dirty="0">
              <a:sym typeface="Wingdings"/>
            </a:endParaRPr>
          </a:p>
          <a:p>
            <a:pPr marL="457200" lvl="1" indent="0">
              <a:buNone/>
            </a:pPr>
            <a:r>
              <a:rPr lang="fr-FR" dirty="0" smtClean="0"/>
              <a:t>Assurance personnalisée </a:t>
            </a:r>
            <a:r>
              <a:rPr lang="fr-FR" dirty="0" smtClean="0">
                <a:sym typeface="Wingdings"/>
              </a:rPr>
              <a:t></a:t>
            </a:r>
          </a:p>
          <a:p>
            <a:pPr lvl="3"/>
            <a:endParaRPr lang="fr-FR" dirty="0" smtClean="0">
              <a:sym typeface="Wingdings"/>
            </a:endParaRPr>
          </a:p>
          <a:p>
            <a:pPr marL="1371600" lvl="3" indent="0">
              <a:buNone/>
            </a:pPr>
            <a:r>
              <a:rPr lang="fr-FR" dirty="0" smtClean="0">
                <a:sym typeface="Wingdings"/>
              </a:rPr>
              <a:t>De Nombreuses questions médicales, juridiques et </a:t>
            </a:r>
            <a:r>
              <a:rPr lang="fr-FR" b="1" dirty="0" smtClean="0">
                <a:solidFill>
                  <a:srgbClr val="E46C0A"/>
                </a:solidFill>
                <a:sym typeface="Wingdings"/>
              </a:rPr>
              <a:t>éthiques</a:t>
            </a:r>
            <a:r>
              <a:rPr lang="fr-FR" b="1" dirty="0" smtClean="0">
                <a:sym typeface="Wingdings"/>
              </a:rPr>
              <a:t> </a:t>
            </a:r>
            <a:endParaRPr lang="fr-FR" b="1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grpSp>
        <p:nvGrpSpPr>
          <p:cNvPr id="10" name="Groupe 15"/>
          <p:cNvGrpSpPr/>
          <p:nvPr/>
        </p:nvGrpSpPr>
        <p:grpSpPr>
          <a:xfrm>
            <a:off x="251520" y="4005064"/>
            <a:ext cx="8659813" cy="2019300"/>
            <a:chOff x="484187" y="2233790"/>
            <a:chExt cx="8659813" cy="2019300"/>
          </a:xfrm>
        </p:grpSpPr>
        <p:pic>
          <p:nvPicPr>
            <p:cNvPr id="13" name="Image 12" descr="flowchart-illumina.jpg"/>
            <p:cNvPicPr>
              <a:picLocks noChangeAspect="1"/>
            </p:cNvPicPr>
            <p:nvPr/>
          </p:nvPicPr>
          <p:blipFill>
            <a:blip r:embed="rId2"/>
            <a:srcRect l="543" t="12229" b="4375"/>
            <a:stretch>
              <a:fillRect/>
            </a:stretch>
          </p:blipFill>
          <p:spPr>
            <a:xfrm>
              <a:off x="1536700" y="2233790"/>
              <a:ext cx="7607300" cy="2019300"/>
            </a:xfrm>
            <a:prstGeom prst="rect">
              <a:avLst/>
            </a:prstGeom>
          </p:spPr>
        </p:pic>
        <p:pic>
          <p:nvPicPr>
            <p:cNvPr id="12" name="Image 11" descr="illumina_logo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187" y="2820987"/>
              <a:ext cx="1343025" cy="733425"/>
            </a:xfrm>
            <a:prstGeom prst="rect">
              <a:avLst/>
            </a:prstGeom>
          </p:spPr>
        </p:pic>
      </p:grpSp>
      <p:sp>
        <p:nvSpPr>
          <p:cNvPr id="11" name="Titre 3"/>
          <p:cNvSpPr txBox="1">
            <a:spLocks/>
          </p:cNvSpPr>
          <p:nvPr/>
        </p:nvSpPr>
        <p:spPr>
          <a:xfrm>
            <a:off x="467544" y="404664"/>
            <a:ext cx="8229600" cy="868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smtClean="0">
                <a:solidFill>
                  <a:srgbClr val="E46C0A"/>
                </a:solidFill>
              </a:rPr>
              <a:t>Applications : Santé humaine</a:t>
            </a:r>
            <a:endParaRPr lang="fr-FR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2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Approches par graines et arbre de suffixe</a:t>
            </a:r>
            <a:endParaRPr lang="fr-FR" sz="12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0" y="1412776"/>
            <a:ext cx="8435280" cy="2448272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>
                <a:solidFill>
                  <a:srgbClr val="FF6600"/>
                </a:solidFill>
              </a:rPr>
              <a:t>-- Solution 2 –</a:t>
            </a:r>
          </a:p>
          <a:p>
            <a:pPr marL="0" indent="0">
              <a:buNone/>
            </a:pPr>
            <a:r>
              <a:rPr lang="fr-FR" sz="1600" dirty="0" smtClean="0"/>
              <a:t>Indexer le génome !!! </a:t>
            </a:r>
            <a:r>
              <a:rPr lang="fr-FR" sz="1600" dirty="0" smtClean="0">
                <a:sym typeface="Wingdings"/>
              </a:rPr>
              <a:t> créer une sorte de « table des matières » :</a:t>
            </a:r>
          </a:p>
          <a:p>
            <a:pPr marL="0" indent="0">
              <a:buNone/>
            </a:pPr>
            <a:endParaRPr lang="fr-FR" sz="1600" dirty="0">
              <a:sym typeface="Wingdings"/>
            </a:endParaRPr>
          </a:p>
          <a:p>
            <a:pPr marL="0" indent="0">
              <a:buNone/>
            </a:pPr>
            <a:r>
              <a:rPr lang="fr-FR" sz="1600" dirty="0" smtClean="0">
                <a:sym typeface="Wingdings"/>
              </a:rPr>
              <a:t>	- Découpage du génome en </a:t>
            </a:r>
            <a:r>
              <a:rPr lang="fr-FR" sz="1600" dirty="0" err="1" smtClean="0">
                <a:sym typeface="Wingdings"/>
              </a:rPr>
              <a:t>k-mer</a:t>
            </a:r>
            <a:endParaRPr lang="fr-FR" sz="1600" dirty="0" smtClean="0">
              <a:sym typeface="Wingdings"/>
            </a:endParaRPr>
          </a:p>
          <a:p>
            <a:pPr marL="0" indent="0">
              <a:buNone/>
            </a:pPr>
            <a:r>
              <a:rPr lang="fr-FR" sz="1600" dirty="0">
                <a:sym typeface="Wingdings"/>
              </a:rPr>
              <a:t>	</a:t>
            </a:r>
            <a:r>
              <a:rPr lang="fr-FR" sz="1600" dirty="0" smtClean="0">
                <a:sym typeface="Wingdings"/>
              </a:rPr>
              <a:t>- Stocker la position de chaque </a:t>
            </a:r>
            <a:r>
              <a:rPr lang="fr-FR" sz="1600" dirty="0" err="1" smtClean="0">
                <a:sym typeface="Wingdings"/>
              </a:rPr>
              <a:t>k-mer</a:t>
            </a:r>
            <a:r>
              <a:rPr lang="fr-FR" sz="1600" dirty="0" smtClean="0">
                <a:sym typeface="Wingdings"/>
              </a:rPr>
              <a:t> dans le génome !</a:t>
            </a:r>
            <a:endParaRPr lang="fr-FR" sz="1600" dirty="0"/>
          </a:p>
          <a:p>
            <a:pPr marL="455400" lvl="3" indent="0">
              <a:buNone/>
            </a:pPr>
            <a:endParaRPr lang="fr-FR" sz="1600" dirty="0" smtClean="0">
              <a:sym typeface="Wingdings"/>
            </a:endParaRPr>
          </a:p>
          <a:p>
            <a:pPr marL="0" indent="0">
              <a:buNone/>
            </a:pPr>
            <a:endParaRPr lang="fr-FR" sz="1600" dirty="0"/>
          </a:p>
          <a:p>
            <a:pPr marL="457200" lvl="1" indent="0">
              <a:buNone/>
            </a:pPr>
            <a:endParaRPr lang="fr-FR" sz="1600" dirty="0"/>
          </a:p>
          <a:p>
            <a:pPr marL="457200" lvl="1" indent="0">
              <a:buNone/>
            </a:pPr>
            <a:endParaRPr lang="fr-FR" sz="16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467544" y="3429000"/>
            <a:ext cx="540060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fr-FR" dirty="0" smtClean="0"/>
              <a:t>Reads de 60 pb</a:t>
            </a:r>
          </a:p>
          <a:p>
            <a:pPr lvl="1"/>
            <a:r>
              <a:rPr lang="fr-FR" dirty="0" smtClean="0"/>
              <a:t>Prendre des </a:t>
            </a:r>
            <a:r>
              <a:rPr lang="fr-FR" dirty="0" err="1" smtClean="0"/>
              <a:t>K-mer</a:t>
            </a:r>
            <a:r>
              <a:rPr lang="fr-FR" dirty="0" smtClean="0"/>
              <a:t> de 60 ?</a:t>
            </a:r>
          </a:p>
          <a:p>
            <a:pPr lvl="3"/>
            <a:r>
              <a:rPr lang="fr-FR" dirty="0" smtClean="0"/>
              <a:t>Lourd à stocker</a:t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Prendre des </a:t>
            </a:r>
            <a:r>
              <a:rPr lang="fr-FR" dirty="0" err="1" smtClean="0"/>
              <a:t>K-mer</a:t>
            </a:r>
            <a:r>
              <a:rPr lang="fr-FR" dirty="0" smtClean="0"/>
              <a:t> de 20 ?</a:t>
            </a:r>
          </a:p>
          <a:p>
            <a:pPr lvl="3"/>
            <a:r>
              <a:rPr lang="fr-FR" dirty="0" smtClean="0"/>
              <a:t>Tolérance aux erreurs</a:t>
            </a:r>
          </a:p>
          <a:p>
            <a:pPr lvl="3"/>
            <a:r>
              <a:rPr lang="fr-FR" dirty="0" smtClean="0"/>
              <a:t>Mieux, mais reste lourd à stocker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716" y="1700808"/>
            <a:ext cx="3111500" cy="51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8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412776"/>
            <a:ext cx="4032448" cy="1296144"/>
          </a:xfrm>
        </p:spPr>
        <p:txBody>
          <a:bodyPr>
            <a:normAutofit fontScale="92500" lnSpcReduction="20000"/>
          </a:bodyPr>
          <a:lstStyle/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Exemple</a:t>
            </a:r>
          </a:p>
          <a:p>
            <a:pPr lvl="1"/>
            <a:r>
              <a:rPr lang="fr-FR" sz="2000" dirty="0" smtClean="0"/>
              <a:t>Génome GCACAGCACA</a:t>
            </a:r>
          </a:p>
          <a:p>
            <a:pPr lvl="1"/>
            <a:r>
              <a:rPr lang="fr-FR" sz="2000" dirty="0" err="1" smtClean="0"/>
              <a:t>Reads</a:t>
            </a:r>
            <a:r>
              <a:rPr lang="fr-FR" sz="2000" dirty="0" smtClean="0"/>
              <a:t> ACAGCA</a:t>
            </a:r>
          </a:p>
          <a:p>
            <a:pPr lvl="1"/>
            <a:r>
              <a:rPr lang="fr-FR" sz="2000" dirty="0" smtClean="0"/>
              <a:t>Indexation des 3-mers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9" name="Image 8" descr="mapping_2seed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98" b="46785"/>
          <a:stretch/>
        </p:blipFill>
        <p:spPr>
          <a:xfrm>
            <a:off x="4572000" y="1082284"/>
            <a:ext cx="2664296" cy="1093281"/>
          </a:xfrm>
          <a:prstGeom prst="rect">
            <a:avLst/>
          </a:prstGeom>
        </p:spPr>
      </p:pic>
      <p:pic>
        <p:nvPicPr>
          <p:cNvPr id="12" name="Image 11" descr="mapping_2see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268759"/>
            <a:ext cx="5040560" cy="2161173"/>
          </a:xfrm>
          <a:prstGeom prst="rect">
            <a:avLst/>
          </a:prstGeom>
        </p:spPr>
      </p:pic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Approches par graines et arbre de suffixe</a:t>
            </a:r>
            <a:endParaRPr lang="fr-FR" sz="1200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9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412776"/>
            <a:ext cx="4032448" cy="1296144"/>
          </a:xfrm>
        </p:spPr>
        <p:txBody>
          <a:bodyPr>
            <a:normAutofit fontScale="92500" lnSpcReduction="20000"/>
          </a:bodyPr>
          <a:lstStyle/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Exemple</a:t>
            </a:r>
          </a:p>
          <a:p>
            <a:pPr lvl="1"/>
            <a:r>
              <a:rPr lang="fr-FR" sz="2000" dirty="0" smtClean="0"/>
              <a:t>Génome GCACAGCACA</a:t>
            </a:r>
          </a:p>
          <a:p>
            <a:pPr lvl="1"/>
            <a:r>
              <a:rPr lang="fr-FR" sz="2000" dirty="0" err="1" smtClean="0"/>
              <a:t>Reads</a:t>
            </a:r>
            <a:r>
              <a:rPr lang="fr-FR" sz="2000" dirty="0" smtClean="0"/>
              <a:t> ACAGCA</a:t>
            </a:r>
          </a:p>
          <a:p>
            <a:pPr lvl="1"/>
            <a:r>
              <a:rPr lang="fr-FR" sz="2000" dirty="0" smtClean="0"/>
              <a:t>Indexation des 3-mers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9" name="Image 8" descr="mapping_2seed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98" b="46785"/>
          <a:stretch/>
        </p:blipFill>
        <p:spPr>
          <a:xfrm>
            <a:off x="4572000" y="1082284"/>
            <a:ext cx="2664296" cy="1093281"/>
          </a:xfrm>
          <a:prstGeom prst="rect">
            <a:avLst/>
          </a:prstGeom>
        </p:spPr>
      </p:pic>
      <p:pic>
        <p:nvPicPr>
          <p:cNvPr id="12" name="Image 11" descr="mapping_2see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268759"/>
            <a:ext cx="5040560" cy="2161173"/>
          </a:xfrm>
          <a:prstGeom prst="rect">
            <a:avLst/>
          </a:prstGeom>
        </p:spPr>
      </p:pic>
      <p:grpSp>
        <p:nvGrpSpPr>
          <p:cNvPr id="6" name="Grouper 5"/>
          <p:cNvGrpSpPr/>
          <p:nvPr/>
        </p:nvGrpSpPr>
        <p:grpSpPr>
          <a:xfrm>
            <a:off x="467544" y="3645024"/>
            <a:ext cx="8496944" cy="2952328"/>
            <a:chOff x="467544" y="3645024"/>
            <a:chExt cx="8496944" cy="2952328"/>
          </a:xfrm>
        </p:grpSpPr>
        <p:sp>
          <p:nvSpPr>
            <p:cNvPr id="13" name="Espace réservé du contenu 1"/>
            <p:cNvSpPr txBox="1">
              <a:spLocks/>
            </p:cNvSpPr>
            <p:nvPr/>
          </p:nvSpPr>
          <p:spPr bwMode="auto">
            <a:xfrm>
              <a:off x="467544" y="3645024"/>
              <a:ext cx="7772400" cy="2448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35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charset="0"/>
                <a:buChar char="n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5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684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Lucida Grande"/>
                <a:buChar char="➩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fr-FR" dirty="0" smtClean="0"/>
                <a:t>Encore plus </a:t>
              </a:r>
              <a:r>
                <a:rPr lang="fr-FR" dirty="0" smtClean="0">
                  <a:solidFill>
                    <a:srgbClr val="E46C0A"/>
                  </a:solidFill>
                </a:rPr>
                <a:t>compressé</a:t>
              </a:r>
              <a:r>
                <a:rPr lang="fr-FR" dirty="0" smtClean="0"/>
                <a:t> :</a:t>
              </a:r>
              <a:br>
                <a:rPr lang="fr-FR" dirty="0" smtClean="0"/>
              </a:br>
              <a:r>
                <a:rPr lang="fr-FR" dirty="0"/>
                <a:t> </a:t>
              </a:r>
              <a:r>
                <a:rPr lang="fr-FR" dirty="0" smtClean="0"/>
                <a:t>      12 lettres au lieu de 15 :</a:t>
              </a:r>
            </a:p>
            <a:p>
              <a:pPr lvl="3"/>
              <a:r>
                <a:rPr lang="fr-FR" dirty="0" smtClean="0"/>
                <a:t>20%de gain </a:t>
              </a:r>
            </a:p>
            <a:p>
              <a:pPr marL="457200" lvl="1" indent="0">
                <a:buNone/>
              </a:pPr>
              <a:endParaRPr lang="fr-FR" dirty="0" smtClean="0"/>
            </a:p>
          </p:txBody>
        </p:sp>
        <p:graphicFrame>
          <p:nvGraphicFramePr>
            <p:cNvPr id="14" name="Diagramme 13"/>
            <p:cNvGraphicFramePr/>
            <p:nvPr>
              <p:extLst>
                <p:ext uri="{D42A27DB-BD31-4B8C-83A1-F6EECF244321}">
                  <p14:modId xmlns:p14="http://schemas.microsoft.com/office/powerpoint/2010/main" val="2330293715"/>
                </p:ext>
              </p:extLst>
            </p:nvPr>
          </p:nvGraphicFramePr>
          <p:xfrm>
            <a:off x="4116288" y="4077072"/>
            <a:ext cx="4848200" cy="2520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Approches par graines et arbre de suffixe</a:t>
            </a:r>
            <a:endParaRPr lang="fr-FR" sz="1200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75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5184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- Chercher </a:t>
            </a:r>
            <a:r>
              <a:rPr lang="fr-FR" sz="2400" dirty="0" smtClean="0"/>
              <a:t>dans </a:t>
            </a:r>
            <a:r>
              <a:rPr lang="fr-FR" sz="2400" dirty="0"/>
              <a:t>un </a:t>
            </a:r>
            <a:r>
              <a:rPr lang="fr-FR" sz="2400" dirty="0" smtClean="0"/>
              <a:t>livre </a:t>
            </a:r>
            <a:r>
              <a:rPr lang="fr-FR" sz="2400" dirty="0"/>
              <a:t>de 500 </a:t>
            </a:r>
            <a:r>
              <a:rPr lang="fr-FR" sz="2400" dirty="0" smtClean="0"/>
              <a:t>pages où </a:t>
            </a:r>
            <a:r>
              <a:rPr lang="fr-FR" sz="2400" dirty="0"/>
              <a:t>le </a:t>
            </a:r>
            <a:r>
              <a:rPr lang="fr-FR" sz="2400" dirty="0" smtClean="0"/>
              <a:t>mot «séquence</a:t>
            </a:r>
            <a:r>
              <a:rPr lang="fr-FR" sz="2400" dirty="0"/>
              <a:t> » </a:t>
            </a:r>
            <a:r>
              <a:rPr lang="fr-FR" sz="2400" dirty="0" smtClean="0"/>
              <a:t>apparaît </a:t>
            </a:r>
            <a:r>
              <a:rPr lang="fr-FR" sz="2400" dirty="0" smtClean="0">
                <a:sym typeface="Wingdings"/>
              </a:rPr>
              <a:t></a:t>
            </a:r>
            <a:endParaRPr lang="fr-FR" sz="2400" dirty="0" smtClean="0"/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- Chercher </a:t>
            </a:r>
            <a:r>
              <a:rPr lang="fr-FR" sz="2400" dirty="0" smtClean="0"/>
              <a:t>la définition de « séquence » dans un </a:t>
            </a:r>
            <a:r>
              <a:rPr lang="fr-FR" sz="2400" dirty="0" smtClean="0">
                <a:solidFill>
                  <a:srgbClr val="E46C0A"/>
                </a:solidFill>
              </a:rPr>
              <a:t>dictionnaire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. Car le dictionnaire est </a:t>
            </a:r>
            <a:r>
              <a:rPr lang="fr-FR" sz="2400" dirty="0" smtClean="0">
                <a:solidFill>
                  <a:srgbClr val="E46C0A"/>
                </a:solidFill>
                <a:sym typeface="Wingdings"/>
              </a:rPr>
              <a:t>Ordonné</a:t>
            </a:r>
            <a:r>
              <a:rPr lang="fr-FR" sz="2400" dirty="0" smtClean="0">
                <a:sym typeface="Wingdings"/>
              </a:rPr>
              <a:t> !</a:t>
            </a:r>
          </a:p>
          <a:p>
            <a:pPr marL="0" indent="0">
              <a:buNone/>
            </a:pPr>
            <a:r>
              <a:rPr lang="fr-FR" sz="2400" dirty="0">
                <a:sym typeface="Wingdings"/>
              </a:rPr>
              <a:t> </a:t>
            </a:r>
            <a:endParaRPr lang="fr-FR" sz="2400" dirty="0" smtClean="0">
              <a:sym typeface="Wingdings"/>
            </a:endParaRPr>
          </a:p>
          <a:p>
            <a:pPr marL="0" indent="0">
              <a:buNone/>
            </a:pPr>
            <a:r>
              <a:rPr lang="fr-FR" sz="2400" dirty="0">
                <a:sym typeface="Wingdings"/>
              </a:rPr>
              <a:t> </a:t>
            </a:r>
            <a:r>
              <a:rPr lang="fr-FR" sz="2400" dirty="0" smtClean="0">
                <a:sym typeface="Wingdings"/>
              </a:rPr>
              <a:t>- </a:t>
            </a:r>
            <a:r>
              <a:rPr lang="fr-FR" sz="2400" dirty="0">
                <a:sym typeface="Wingdings"/>
              </a:rPr>
              <a:t>I</a:t>
            </a:r>
            <a:r>
              <a:rPr lang="fr-FR" sz="2400" dirty="0" smtClean="0">
                <a:sym typeface="Wingdings"/>
              </a:rPr>
              <a:t>dée : </a:t>
            </a:r>
            <a:r>
              <a:rPr lang="fr-FR" sz="2400" dirty="0" smtClean="0">
                <a:solidFill>
                  <a:srgbClr val="E46C0A"/>
                </a:solidFill>
                <a:sym typeface="Wingdings"/>
              </a:rPr>
              <a:t>Indexer</a:t>
            </a:r>
            <a:r>
              <a:rPr lang="fr-FR" sz="2400" dirty="0" smtClean="0">
                <a:sym typeface="Wingdings"/>
              </a:rPr>
              <a:t> </a:t>
            </a:r>
            <a:r>
              <a:rPr lang="fr-FR" sz="2400" dirty="0" smtClean="0">
                <a:sym typeface="Wingdings"/>
              </a:rPr>
              <a:t>le </a:t>
            </a:r>
            <a:r>
              <a:rPr lang="fr-FR" sz="2400" dirty="0" smtClean="0">
                <a:sym typeface="Wingdings"/>
              </a:rPr>
              <a:t>génome sur lequel on mappe en une table de suffixe classé par </a:t>
            </a:r>
            <a:r>
              <a:rPr lang="fr-FR" sz="2400" dirty="0" smtClean="0">
                <a:solidFill>
                  <a:srgbClr val="E46C0A"/>
                </a:solidFill>
                <a:sym typeface="Wingdings"/>
              </a:rPr>
              <a:t>ordre alphabétique</a:t>
            </a:r>
            <a:r>
              <a:rPr lang="fr-FR" sz="2400" dirty="0" smtClean="0">
                <a:sym typeface="Wingdings"/>
              </a:rPr>
              <a:t> !</a:t>
            </a:r>
            <a:endParaRPr lang="fr-FR" sz="2400" dirty="0" smtClean="0">
              <a:sym typeface="Wingdings"/>
            </a:endParaRPr>
          </a:p>
          <a:p>
            <a:pPr marL="457200" lvl="1" indent="0">
              <a:buNone/>
            </a:pPr>
            <a:endParaRPr lang="fr-FR" sz="2400" dirty="0" smtClean="0">
              <a:sym typeface="Wingdings"/>
            </a:endParaRPr>
          </a:p>
          <a:p>
            <a:pPr marL="457200" lvl="1" indent="0">
              <a:buNone/>
            </a:pPr>
            <a:endParaRPr lang="fr-FR" sz="2400" dirty="0" smtClean="0">
              <a:sym typeface="Wingdings"/>
            </a:endParaRPr>
          </a:p>
          <a:p>
            <a:pPr marL="457200" lvl="1" indent="0">
              <a:buNone/>
            </a:pPr>
            <a:r>
              <a:rPr lang="fr-FR" sz="2400" dirty="0" smtClean="0">
                <a:sym typeface="Wingdings"/>
              </a:rPr>
              <a:t>Exemple : </a:t>
            </a:r>
            <a:r>
              <a:rPr lang="fr-FR" sz="2400" dirty="0" err="1" smtClean="0">
                <a:sym typeface="Wingdings"/>
              </a:rPr>
              <a:t>mapping</a:t>
            </a:r>
            <a:r>
              <a:rPr lang="fr-FR" sz="2400" dirty="0" smtClean="0">
                <a:sym typeface="Wingdings"/>
              </a:rPr>
              <a:t> sur le génome </a:t>
            </a:r>
            <a:r>
              <a:rPr lang="en-US" sz="2400" b="1" dirty="0" smtClean="0">
                <a:solidFill>
                  <a:srgbClr val="E46C0A"/>
                </a:solidFill>
                <a:latin typeface="Courier New" charset="0"/>
                <a:ea typeface="ＭＳ Ｐゴシック" charset="0"/>
                <a:cs typeface="Courier New" charset="0"/>
              </a:rPr>
              <a:t>CATTATTAGGA</a:t>
            </a:r>
            <a:r>
              <a:rPr lang="en-US" sz="2400" b="1" dirty="0" smtClean="0">
                <a:latin typeface="Courier New" charset="0"/>
                <a:ea typeface="ＭＳ Ｐゴシック" charset="0"/>
                <a:cs typeface="Courier New" charset="0"/>
              </a:rPr>
              <a:t> </a:t>
            </a:r>
            <a:r>
              <a:rPr lang="en-US" sz="2400" b="1" dirty="0" smtClean="0">
                <a:latin typeface="Courier New" charset="0"/>
                <a:ea typeface="ＭＳ Ｐゴシック" charset="0"/>
                <a:cs typeface="Courier New" charset="0"/>
              </a:rPr>
              <a:t>?</a:t>
            </a:r>
            <a:endParaRPr lang="fr-FR" sz="2400" dirty="0" smtClean="0"/>
          </a:p>
          <a:p>
            <a:pPr marL="0" indent="0">
              <a:buNone/>
            </a:pPr>
            <a:endParaRPr lang="fr-FR" sz="2400" dirty="0"/>
          </a:p>
          <a:p>
            <a:pPr lvl="1"/>
            <a:endParaRPr lang="fr-FR" sz="2400" dirty="0"/>
          </a:p>
          <a:p>
            <a:pPr lvl="1"/>
            <a:endParaRPr lang="fr-FR" sz="24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7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Approches par </a:t>
            </a:r>
            <a:r>
              <a:rPr lang="fr-FR" sz="3600" b="1" dirty="0" smtClean="0">
                <a:solidFill>
                  <a:srgbClr val="E46C0A"/>
                </a:solidFill>
              </a:rPr>
              <a:t>table de suffixe</a:t>
            </a:r>
            <a:endParaRPr lang="fr-FR" sz="1200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14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1680" y="1484784"/>
            <a:ext cx="25202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 1 CATTATTAGGA</a:t>
            </a:r>
          </a:p>
          <a:p>
            <a:pPr eaLnBrk="1" hangingPunct="1"/>
            <a:r>
              <a:rPr lang="en-US" b="1" dirty="0" smtClean="0">
                <a:latin typeface="Courier New" charset="0"/>
                <a:cs typeface="Courier New" charset="0"/>
              </a:rPr>
              <a:t> 2 </a:t>
            </a:r>
            <a:r>
              <a:rPr lang="en-US" b="1" dirty="0">
                <a:latin typeface="Courier New" charset="0"/>
                <a:cs typeface="Courier New" charset="0"/>
              </a:rPr>
              <a:t>ATTATTAGGA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3 </a:t>
            </a:r>
            <a:r>
              <a:rPr lang="en-US" b="1" dirty="0">
                <a:latin typeface="Courier New" charset="0"/>
                <a:cs typeface="Courier New" charset="0"/>
              </a:rPr>
              <a:t>TTATTAGGA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4 </a:t>
            </a:r>
            <a:r>
              <a:rPr lang="en-US" b="1" dirty="0">
                <a:latin typeface="Courier New" charset="0"/>
                <a:cs typeface="Courier New" charset="0"/>
              </a:rPr>
              <a:t>TATTAGGA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5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ATTAGGA</a:t>
            </a:r>
          </a:p>
          <a:p>
            <a:pPr eaLnBrk="1" hangingPunct="1"/>
            <a:r>
              <a:rPr lang="en-US" b="1" dirty="0" smtClean="0">
                <a:latin typeface="Courier New" charset="0"/>
                <a:cs typeface="Courier New" charset="0"/>
              </a:rPr>
              <a:t> 6 </a:t>
            </a:r>
            <a:r>
              <a:rPr lang="en-US" b="1" dirty="0">
                <a:latin typeface="Courier New" charset="0"/>
                <a:cs typeface="Courier New" charset="0"/>
              </a:rPr>
              <a:t>TTAGGA</a:t>
            </a:r>
          </a:p>
          <a:p>
            <a:pPr eaLnBrk="1" hangingPunct="1"/>
            <a:r>
              <a:rPr lang="en-US" b="1" dirty="0" smtClean="0">
                <a:latin typeface="Courier New" charset="0"/>
                <a:cs typeface="Courier New" charset="0"/>
              </a:rPr>
              <a:t> 7 </a:t>
            </a:r>
            <a:r>
              <a:rPr lang="en-US" b="1" dirty="0">
                <a:latin typeface="Courier New" charset="0"/>
                <a:cs typeface="Courier New" charset="0"/>
              </a:rPr>
              <a:t>TAGGA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8 </a:t>
            </a:r>
            <a:r>
              <a:rPr lang="en-US" b="1" dirty="0">
                <a:latin typeface="Courier New" charset="0"/>
                <a:cs typeface="Courier New" charset="0"/>
              </a:rPr>
              <a:t>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9 </a:t>
            </a:r>
            <a:r>
              <a:rPr lang="en-US" b="1" dirty="0">
                <a:latin typeface="Courier New" charset="0"/>
                <a:cs typeface="Courier New" charset="0"/>
              </a:rPr>
              <a:t>GGA</a:t>
            </a:r>
          </a:p>
          <a:p>
            <a:pPr eaLnBrk="1" hangingPunct="1"/>
            <a:r>
              <a:rPr lang="en-US" b="1" dirty="0" smtClean="0">
                <a:latin typeface="Courier New" charset="0"/>
                <a:cs typeface="Courier New" charset="0"/>
              </a:rPr>
              <a:t>10 GA</a:t>
            </a:r>
          </a:p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11 </a:t>
            </a:r>
            <a:r>
              <a:rPr lang="en-US" b="1" dirty="0">
                <a:latin typeface="Courier New" charset="0"/>
                <a:cs typeface="Courier New" charset="0"/>
              </a:rPr>
              <a:t>A</a:t>
            </a:r>
          </a:p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endParaRPr lang="en-US" b="1" dirty="0">
              <a:latin typeface="Courier New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endParaRPr lang="en-US" b="1" dirty="0">
              <a:latin typeface="Courier New" charset="0"/>
              <a:cs typeface="Courier New" charset="0"/>
            </a:endParaRPr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Approches par </a:t>
            </a:r>
            <a:r>
              <a:rPr lang="fr-FR" sz="3600" b="1" dirty="0" smtClean="0">
                <a:solidFill>
                  <a:srgbClr val="E46C0A"/>
                </a:solidFill>
              </a:rPr>
              <a:t>table de suffixe</a:t>
            </a:r>
            <a:endParaRPr lang="fr-FR" sz="1200" b="1" dirty="0">
              <a:solidFill>
                <a:srgbClr val="E46C0A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7971" y="11504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E46C0A"/>
                </a:solidFill>
                <a:latin typeface="Courier New" charset="0"/>
                <a:cs typeface="Courier New" charset="0"/>
              </a:rPr>
              <a:t>CATTATTAGGA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87971" y="1078392"/>
            <a:ext cx="7584429" cy="3646752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73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1680" y="1484784"/>
            <a:ext cx="25202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 1 CATTATTAGGA</a:t>
            </a:r>
          </a:p>
          <a:p>
            <a:pPr eaLnBrk="1" hangingPunct="1"/>
            <a:r>
              <a:rPr lang="en-US" b="1" dirty="0" smtClean="0">
                <a:latin typeface="Courier New" charset="0"/>
                <a:cs typeface="Courier New" charset="0"/>
              </a:rPr>
              <a:t> 2 </a:t>
            </a:r>
            <a:r>
              <a:rPr lang="en-US" b="1" dirty="0">
                <a:latin typeface="Courier New" charset="0"/>
                <a:cs typeface="Courier New" charset="0"/>
              </a:rPr>
              <a:t>ATTATTAGGA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3 </a:t>
            </a:r>
            <a:r>
              <a:rPr lang="en-US" b="1" dirty="0">
                <a:latin typeface="Courier New" charset="0"/>
                <a:cs typeface="Courier New" charset="0"/>
              </a:rPr>
              <a:t>TTATTAGGA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4 </a:t>
            </a:r>
            <a:r>
              <a:rPr lang="en-US" b="1" dirty="0">
                <a:latin typeface="Courier New" charset="0"/>
                <a:cs typeface="Courier New" charset="0"/>
              </a:rPr>
              <a:t>TATTAGGA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5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ATTAGGA</a:t>
            </a:r>
          </a:p>
          <a:p>
            <a:pPr eaLnBrk="1" hangingPunct="1"/>
            <a:r>
              <a:rPr lang="en-US" b="1" dirty="0" smtClean="0">
                <a:latin typeface="Courier New" charset="0"/>
                <a:cs typeface="Courier New" charset="0"/>
              </a:rPr>
              <a:t> 6 </a:t>
            </a:r>
            <a:r>
              <a:rPr lang="en-US" b="1" dirty="0">
                <a:latin typeface="Courier New" charset="0"/>
                <a:cs typeface="Courier New" charset="0"/>
              </a:rPr>
              <a:t>TTAGGA</a:t>
            </a:r>
          </a:p>
          <a:p>
            <a:pPr eaLnBrk="1" hangingPunct="1"/>
            <a:r>
              <a:rPr lang="en-US" b="1" dirty="0" smtClean="0">
                <a:latin typeface="Courier New" charset="0"/>
                <a:cs typeface="Courier New" charset="0"/>
              </a:rPr>
              <a:t> 7 </a:t>
            </a:r>
            <a:r>
              <a:rPr lang="en-US" b="1" dirty="0">
                <a:latin typeface="Courier New" charset="0"/>
                <a:cs typeface="Courier New" charset="0"/>
              </a:rPr>
              <a:t>TAGGA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8 </a:t>
            </a:r>
            <a:r>
              <a:rPr lang="en-US" b="1" dirty="0">
                <a:latin typeface="Courier New" charset="0"/>
                <a:cs typeface="Courier New" charset="0"/>
              </a:rPr>
              <a:t>AGGA</a:t>
            </a:r>
          </a:p>
          <a:p>
            <a:pPr eaLnBrk="1" hangingPunct="1"/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9 </a:t>
            </a:r>
            <a:r>
              <a:rPr lang="en-US" b="1" dirty="0">
                <a:latin typeface="Courier New" charset="0"/>
                <a:cs typeface="Courier New" charset="0"/>
              </a:rPr>
              <a:t>GGA</a:t>
            </a:r>
          </a:p>
          <a:p>
            <a:pPr eaLnBrk="1" hangingPunct="1"/>
            <a:r>
              <a:rPr lang="en-US" b="1" dirty="0" smtClean="0">
                <a:latin typeface="Courier New" charset="0"/>
                <a:cs typeface="Courier New" charset="0"/>
              </a:rPr>
              <a:t>10 GA</a:t>
            </a:r>
          </a:p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11 </a:t>
            </a:r>
            <a:r>
              <a:rPr lang="en-US" b="1" dirty="0">
                <a:latin typeface="Courier New" charset="0"/>
                <a:cs typeface="Courier New" charset="0"/>
              </a:rPr>
              <a:t>A</a:t>
            </a:r>
          </a:p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endParaRPr lang="en-US" b="1" dirty="0">
              <a:latin typeface="Courier New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endParaRPr lang="en-US" b="1" dirty="0">
              <a:latin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8064" y="1484784"/>
            <a:ext cx="36724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 1 11 </a:t>
            </a:r>
            <a:r>
              <a:rPr lang="en-US" b="1" dirty="0">
                <a:latin typeface="Courier New" charset="0"/>
                <a:cs typeface="Courier New" charset="0"/>
              </a:rPr>
              <a:t>A</a:t>
            </a:r>
          </a:p>
          <a:p>
            <a:pPr eaLnBrk="1" hangingPunct="1">
              <a:buFont typeface="Arial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2  </a:t>
            </a:r>
            <a:r>
              <a:rPr lang="en-US" b="1" dirty="0">
                <a:latin typeface="Courier New" charset="0"/>
                <a:cs typeface="Courier New" charset="0"/>
              </a:rPr>
              <a:t>8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AGGA</a:t>
            </a:r>
          </a:p>
          <a:p>
            <a:pPr eaLnBrk="1" hangingPunct="1">
              <a:buFont typeface="Arial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3  </a:t>
            </a:r>
            <a:r>
              <a:rPr lang="en-US" b="1" dirty="0">
                <a:latin typeface="Courier New" charset="0"/>
                <a:cs typeface="Courier New" charset="0"/>
              </a:rPr>
              <a:t>6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ATTAGGA</a:t>
            </a:r>
          </a:p>
          <a:p>
            <a:pPr eaLnBrk="1" hangingPunct="1">
              <a:buFont typeface="Arial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4  </a:t>
            </a:r>
            <a:r>
              <a:rPr lang="en-US" b="1" dirty="0">
                <a:latin typeface="Courier New" charset="0"/>
                <a:cs typeface="Courier New" charset="0"/>
              </a:rPr>
              <a:t>2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ATTATTAGGA</a:t>
            </a:r>
          </a:p>
          <a:p>
            <a:pPr eaLnBrk="1" hangingPunct="1">
              <a:buFont typeface="Arial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5  </a:t>
            </a:r>
            <a:r>
              <a:rPr lang="en-US" b="1" dirty="0">
                <a:latin typeface="Courier New" charset="0"/>
                <a:cs typeface="Courier New" charset="0"/>
              </a:rPr>
              <a:t>1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CATTATTAGGA</a:t>
            </a:r>
          </a:p>
          <a:p>
            <a:pPr eaLnBrk="1" hangingPunct="1">
              <a:buFont typeface="Arial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6 10 </a:t>
            </a:r>
            <a:r>
              <a:rPr lang="en-US" b="1" dirty="0">
                <a:latin typeface="Courier New" charset="0"/>
                <a:cs typeface="Courier New" charset="0"/>
              </a:rPr>
              <a:t>GA</a:t>
            </a:r>
          </a:p>
          <a:p>
            <a:pPr eaLnBrk="1" hangingPunct="1">
              <a:buFont typeface="Arial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7  </a:t>
            </a:r>
            <a:r>
              <a:rPr lang="en-US" b="1" dirty="0">
                <a:latin typeface="Courier New" charset="0"/>
                <a:cs typeface="Courier New" charset="0"/>
              </a:rPr>
              <a:t>9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GGA</a:t>
            </a:r>
          </a:p>
          <a:p>
            <a:pPr eaLnBrk="1" hangingPunct="1">
              <a:buFont typeface="Arial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8  </a:t>
            </a:r>
            <a:r>
              <a:rPr lang="en-US" b="1" dirty="0">
                <a:latin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TAGGA</a:t>
            </a:r>
          </a:p>
          <a:p>
            <a:pPr eaLnBrk="1" hangingPunct="1">
              <a:buFont typeface="Arial" charset="0"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cs typeface="Courier New" charset="0"/>
              </a:rPr>
              <a:t>9  </a:t>
            </a:r>
            <a:r>
              <a:rPr lang="en-US" b="1" dirty="0">
                <a:latin typeface="Courier New" charset="0"/>
                <a:cs typeface="Courier New" charset="0"/>
              </a:rPr>
              <a:t>4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TATTAGGA</a:t>
            </a:r>
          </a:p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10  </a:t>
            </a:r>
            <a:r>
              <a:rPr lang="en-US" b="1" dirty="0">
                <a:latin typeface="Courier New" charset="0"/>
                <a:cs typeface="Courier New" charset="0"/>
              </a:rPr>
              <a:t>6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TTAGGA</a:t>
            </a:r>
          </a:p>
          <a:p>
            <a:pPr eaLnBrk="1" hangingPunct="1">
              <a:buFont typeface="Arial" charset="0"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11  </a:t>
            </a:r>
            <a:r>
              <a:rPr lang="en-US" b="1" dirty="0">
                <a:latin typeface="Courier New" charset="0"/>
                <a:cs typeface="Courier New" charset="0"/>
              </a:rPr>
              <a:t>3</a:t>
            </a:r>
            <a:r>
              <a:rPr lang="en-US" b="1" dirty="0" smtClean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TTATTAGGA</a:t>
            </a: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 bwMode="auto">
          <a:xfrm>
            <a:off x="395536" y="4869160"/>
            <a:ext cx="835292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fr-FR" dirty="0">
                <a:sym typeface="Wingdings"/>
              </a:rPr>
              <a:t>P</a:t>
            </a:r>
            <a:r>
              <a:rPr lang="x-none" dirty="0" smtClean="0">
                <a:sym typeface="Wingdings"/>
              </a:rPr>
              <a:t>osition</a:t>
            </a:r>
            <a:r>
              <a:rPr lang="fr-FR" dirty="0" smtClean="0">
                <a:sym typeface="Wingdings"/>
              </a:rPr>
              <a:t>s</a:t>
            </a:r>
            <a:r>
              <a:rPr lang="x-none" dirty="0" smtClean="0">
                <a:sym typeface="Wingdings"/>
              </a:rPr>
              <a:t> des occur</a:t>
            </a:r>
            <a:r>
              <a:rPr lang="fr-FR" dirty="0" smtClean="0">
                <a:sym typeface="Wingdings"/>
              </a:rPr>
              <a:t>r</a:t>
            </a:r>
            <a:r>
              <a:rPr lang="x-none" dirty="0" smtClean="0">
                <a:sym typeface="Wingdings"/>
              </a:rPr>
              <a:t>ences de </a:t>
            </a:r>
            <a:r>
              <a:rPr lang="x-none" dirty="0" smtClean="0">
                <a:solidFill>
                  <a:srgbClr val="E46C0A"/>
                </a:solidFill>
                <a:sym typeface="Wingdings"/>
              </a:rPr>
              <a:t>TTA</a:t>
            </a:r>
            <a:r>
              <a:rPr lang="x-none" dirty="0" smtClean="0">
                <a:sym typeface="Wingdings"/>
              </a:rPr>
              <a:t>, de </a:t>
            </a:r>
            <a:r>
              <a:rPr lang="x-none" dirty="0" smtClean="0">
                <a:solidFill>
                  <a:srgbClr val="E46C0A"/>
                </a:solidFill>
                <a:sym typeface="Wingdings"/>
              </a:rPr>
              <a:t>G</a:t>
            </a:r>
            <a:r>
              <a:rPr lang="fr-FR" dirty="0" smtClean="0">
                <a:solidFill>
                  <a:srgbClr val="E46C0A"/>
                </a:solidFill>
                <a:sym typeface="Wingdings"/>
              </a:rPr>
              <a:t>GT </a:t>
            </a:r>
            <a:r>
              <a:rPr lang="fr-FR" dirty="0" smtClean="0">
                <a:sym typeface="Wingdings"/>
              </a:rPr>
              <a:t>?</a:t>
            </a:r>
          </a:p>
          <a:p>
            <a:pPr marL="0" indent="0">
              <a:buNone/>
            </a:pPr>
            <a:r>
              <a:rPr lang="fr-FR" dirty="0" smtClean="0">
                <a:sym typeface="Wingdings"/>
              </a:rPr>
              <a:t>Gain Important ?</a:t>
            </a:r>
            <a:endParaRPr lang="fr-FR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fr-FR" dirty="0" smtClean="0"/>
          </a:p>
          <a:p>
            <a:pPr>
              <a:buFont typeface="Arial" charset="0"/>
              <a:buNone/>
            </a:pPr>
            <a:r>
              <a:rPr lang="en-US" sz="1600" b="1" dirty="0" smtClean="0">
                <a:latin typeface="Courier New" charset="0"/>
                <a:ea typeface="ＭＳ Ｐゴシック" charset="0"/>
                <a:cs typeface="Courier New" charset="0"/>
              </a:rPr>
              <a:t> </a:t>
            </a:r>
            <a:endParaRPr lang="fr-FR" dirty="0" smtClean="0"/>
          </a:p>
          <a:p>
            <a:pPr lvl="1"/>
            <a:endParaRPr lang="fr-FR" dirty="0" smtClean="0"/>
          </a:p>
        </p:txBody>
      </p:sp>
      <p:grpSp>
        <p:nvGrpSpPr>
          <p:cNvPr id="13" name="Grouper 12"/>
          <p:cNvGrpSpPr/>
          <p:nvPr/>
        </p:nvGrpSpPr>
        <p:grpSpPr>
          <a:xfrm>
            <a:off x="3563888" y="2708920"/>
            <a:ext cx="1728192" cy="792088"/>
            <a:chOff x="3635896" y="2420888"/>
            <a:chExt cx="1728192" cy="792088"/>
          </a:xfrm>
        </p:grpSpPr>
        <p:sp>
          <p:nvSpPr>
            <p:cNvPr id="11" name="Flèche vers la droite 10"/>
            <p:cNvSpPr/>
            <p:nvPr/>
          </p:nvSpPr>
          <p:spPr bwMode="auto">
            <a:xfrm>
              <a:off x="3635896" y="2420888"/>
              <a:ext cx="1512168" cy="79208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3707904" y="2545740"/>
              <a:ext cx="1656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Ordre</a:t>
              </a:r>
              <a:br>
                <a:rPr lang="fr-FR" sz="1400" dirty="0" smtClean="0"/>
              </a:br>
              <a:r>
                <a:rPr lang="fr-FR" sz="1400" dirty="0" smtClean="0"/>
                <a:t>alphabétique</a:t>
              </a:r>
              <a:endParaRPr lang="fr-FR" sz="1400" dirty="0"/>
            </a:p>
          </p:txBody>
        </p:sp>
      </p:grp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Approches par </a:t>
            </a:r>
            <a:r>
              <a:rPr lang="fr-FR" sz="3600" b="1" dirty="0" smtClean="0">
                <a:solidFill>
                  <a:srgbClr val="E46C0A"/>
                </a:solidFill>
              </a:rPr>
              <a:t>table de suffixe</a:t>
            </a:r>
            <a:endParaRPr lang="fr-FR" sz="1200" b="1" dirty="0">
              <a:solidFill>
                <a:srgbClr val="E46C0A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7971" y="11504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E46C0A"/>
                </a:solidFill>
                <a:latin typeface="Courier New" charset="0"/>
                <a:cs typeface="Courier New" charset="0"/>
              </a:rPr>
              <a:t>CATTATTAGGA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87971" y="1078392"/>
            <a:ext cx="7584429" cy="3646752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60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>
                <a:solidFill>
                  <a:srgbClr val="E46C0A"/>
                </a:solidFill>
              </a:rPr>
              <a:t>Concrètement, comment réaliser un mapping ?</a:t>
            </a:r>
            <a:endParaRPr lang="fr-FR" sz="11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9552" y="1412776"/>
            <a:ext cx="7772400" cy="5184575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Fichiers nécessaires en entrée :</a:t>
            </a:r>
          </a:p>
          <a:p>
            <a:pPr lvl="1"/>
            <a:r>
              <a:rPr lang="fr-FR" dirty="0" smtClean="0"/>
              <a:t>Ensembles de fichiers « </a:t>
            </a:r>
            <a:r>
              <a:rPr lang="fr-FR" dirty="0" smtClean="0">
                <a:solidFill>
                  <a:srgbClr val="E46C0A"/>
                </a:solidFill>
              </a:rPr>
              <a:t>Fastq</a:t>
            </a:r>
            <a:r>
              <a:rPr lang="fr-FR" dirty="0" smtClean="0"/>
              <a:t> » compressés.</a:t>
            </a:r>
          </a:p>
          <a:p>
            <a:pPr lvl="1"/>
            <a:r>
              <a:rPr lang="fr-FR" dirty="0" smtClean="0">
                <a:solidFill>
                  <a:srgbClr val="E46C0A"/>
                </a:solidFill>
              </a:rPr>
              <a:t>Référence</a:t>
            </a:r>
            <a:r>
              <a:rPr lang="fr-FR" dirty="0" smtClean="0"/>
              <a:t> sur laquelle on mappe au format .</a:t>
            </a:r>
            <a:r>
              <a:rPr lang="fr-FR" dirty="0" smtClean="0">
                <a:solidFill>
                  <a:srgbClr val="E46C0A"/>
                </a:solidFill>
              </a:rPr>
              <a:t>fasta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Principaux programmes existant :</a:t>
            </a:r>
          </a:p>
          <a:p>
            <a:pPr lvl="1"/>
            <a:r>
              <a:rPr lang="fr-FR" dirty="0" smtClean="0">
                <a:solidFill>
                  <a:srgbClr val="E46C0A"/>
                </a:solidFill>
              </a:rPr>
              <a:t> </a:t>
            </a:r>
            <a:r>
              <a:rPr lang="fr-FR" dirty="0" err="1" smtClean="0">
                <a:solidFill>
                  <a:srgbClr val="E46C0A"/>
                </a:solidFill>
              </a:rPr>
              <a:t>Bwa</a:t>
            </a:r>
            <a:r>
              <a:rPr lang="fr-FR" dirty="0" smtClean="0"/>
              <a:t>, </a:t>
            </a:r>
            <a:r>
              <a:rPr lang="fr-FR" dirty="0" err="1" smtClean="0"/>
              <a:t>Bwa</a:t>
            </a:r>
            <a:r>
              <a:rPr lang="fr-FR" dirty="0" smtClean="0"/>
              <a:t> </a:t>
            </a:r>
            <a:r>
              <a:rPr lang="fr-FR" dirty="0" err="1" smtClean="0"/>
              <a:t>mem</a:t>
            </a:r>
            <a:endParaRPr lang="fr-FR" dirty="0"/>
          </a:p>
          <a:p>
            <a:pPr lvl="1"/>
            <a:r>
              <a:rPr lang="fr-FR" dirty="0" smtClean="0"/>
              <a:t> </a:t>
            </a:r>
            <a:r>
              <a:rPr lang="fr-FR" dirty="0" err="1" smtClean="0"/>
              <a:t>Bowtie</a:t>
            </a:r>
            <a:endParaRPr lang="fr-FR" dirty="0" smtClean="0"/>
          </a:p>
          <a:p>
            <a:pPr lvl="1"/>
            <a:r>
              <a:rPr lang="fr-FR" dirty="0" smtClean="0"/>
              <a:t> </a:t>
            </a:r>
            <a:r>
              <a:rPr lang="fr-FR" dirty="0" err="1" smtClean="0"/>
              <a:t>Cushaw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/>
              <a:t>Etapes clés :</a:t>
            </a:r>
          </a:p>
          <a:p>
            <a:pPr lvl="1"/>
            <a:r>
              <a:rPr lang="fr-FR" dirty="0" smtClean="0"/>
              <a:t>Commande 1 : Création de l’</a:t>
            </a:r>
            <a:r>
              <a:rPr lang="fr-FR" dirty="0" smtClean="0">
                <a:solidFill>
                  <a:srgbClr val="E46C0A"/>
                </a:solidFill>
              </a:rPr>
              <a:t>Index</a:t>
            </a:r>
            <a:endParaRPr lang="fr-FR" dirty="0">
              <a:solidFill>
                <a:srgbClr val="E46C0A"/>
              </a:solidFill>
            </a:endParaRPr>
          </a:p>
          <a:p>
            <a:pPr lvl="1"/>
            <a:r>
              <a:rPr lang="fr-FR" dirty="0" smtClean="0"/>
              <a:t>Commande 2 : </a:t>
            </a:r>
            <a:r>
              <a:rPr lang="fr-FR" dirty="0" smtClean="0">
                <a:solidFill>
                  <a:srgbClr val="E46C0A"/>
                </a:solidFill>
              </a:rPr>
              <a:t>Mapping</a:t>
            </a:r>
            <a:r>
              <a:rPr lang="fr-FR" dirty="0" smtClean="0"/>
              <a:t> des reads </a:t>
            </a:r>
            <a:r>
              <a:rPr lang="fr-FR" dirty="0" smtClean="0">
                <a:solidFill>
                  <a:srgbClr val="E46C0A"/>
                </a:solidFill>
              </a:rPr>
              <a:t>R1</a:t>
            </a:r>
            <a:r>
              <a:rPr lang="fr-FR" dirty="0" smtClean="0"/>
              <a:t> + des reads </a:t>
            </a:r>
            <a:r>
              <a:rPr lang="fr-FR" dirty="0" smtClean="0">
                <a:solidFill>
                  <a:srgbClr val="E46C0A"/>
                </a:solidFill>
              </a:rPr>
              <a:t>R2</a:t>
            </a:r>
          </a:p>
          <a:p>
            <a:pPr lvl="1"/>
            <a:r>
              <a:rPr lang="fr-FR" dirty="0" smtClean="0"/>
              <a:t>Commande 3 : </a:t>
            </a:r>
            <a:r>
              <a:rPr lang="fr-FR" dirty="0" smtClean="0">
                <a:solidFill>
                  <a:srgbClr val="E46C0A"/>
                </a:solidFill>
              </a:rPr>
              <a:t>Fusion</a:t>
            </a:r>
            <a:r>
              <a:rPr lang="fr-FR" dirty="0" smtClean="0"/>
              <a:t> des 2 résultats.</a:t>
            </a:r>
          </a:p>
          <a:p>
            <a:pPr lvl="1"/>
            <a:r>
              <a:rPr lang="fr-FR" dirty="0" smtClean="0"/>
              <a:t>Commande 4 : </a:t>
            </a:r>
            <a:r>
              <a:rPr lang="fr-FR" dirty="0" smtClean="0">
                <a:solidFill>
                  <a:srgbClr val="E46C0A"/>
                </a:solidFill>
              </a:rPr>
              <a:t>Nettoyage</a:t>
            </a:r>
            <a:r>
              <a:rPr lang="fr-FR" dirty="0" smtClean="0"/>
              <a:t> des résultats du mapping.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0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Format de sortie d’un </a:t>
            </a:r>
            <a:r>
              <a:rPr lang="fr-FR" sz="3600" b="1" dirty="0" err="1" smtClean="0">
                <a:solidFill>
                  <a:srgbClr val="E46C0A"/>
                </a:solidFill>
              </a:rPr>
              <a:t>mapping</a:t>
            </a:r>
            <a:endParaRPr lang="fr-FR" sz="12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1124744"/>
            <a:ext cx="8640960" cy="518457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Les fichiers « SAM » (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 smtClean="0"/>
              <a:t>)</a:t>
            </a:r>
          </a:p>
          <a:p>
            <a:pPr lvl="3"/>
            <a:r>
              <a:rPr lang="fr-FR" dirty="0"/>
              <a:t>Fichier au format texte très lourd</a:t>
            </a:r>
          </a:p>
          <a:p>
            <a:pPr lvl="3"/>
            <a:r>
              <a:rPr lang="fr-FR" dirty="0"/>
              <a:t>Une ligne par read</a:t>
            </a:r>
          </a:p>
          <a:p>
            <a:pPr lvl="3"/>
            <a:r>
              <a:rPr lang="fr-FR" dirty="0"/>
              <a:t>Chaque ligne donne les résultat du mapping de ce read :</a:t>
            </a:r>
          </a:p>
          <a:p>
            <a:pPr marL="455400" lvl="3" indent="0">
              <a:buNone/>
            </a:pPr>
            <a:r>
              <a:rPr lang="fr-FR" dirty="0"/>
              <a:t>	- Nom du read</a:t>
            </a:r>
          </a:p>
          <a:p>
            <a:pPr marL="455400" lvl="3" indent="0">
              <a:buNone/>
            </a:pPr>
            <a:r>
              <a:rPr lang="fr-FR" dirty="0"/>
              <a:t>	- Nom du contig sur lequel a eu lieu le mapping</a:t>
            </a:r>
          </a:p>
          <a:p>
            <a:pPr marL="455400" lvl="3" indent="0">
              <a:buNone/>
            </a:pPr>
            <a:r>
              <a:rPr lang="fr-FR" dirty="0"/>
              <a:t>	- Position du reads sur la référence</a:t>
            </a:r>
          </a:p>
          <a:p>
            <a:pPr marL="455400" lvl="3" indent="0">
              <a:buNone/>
            </a:pPr>
            <a:r>
              <a:rPr lang="fr-FR" dirty="0"/>
              <a:t>	- Qualité du mapping</a:t>
            </a:r>
          </a:p>
          <a:p>
            <a:pPr marL="455400" lvl="3" indent="0">
              <a:buNone/>
            </a:pPr>
            <a:r>
              <a:rPr lang="fr-FR" dirty="0"/>
              <a:t>	- Description « CIGAR » du mapping etc.</a:t>
            </a:r>
          </a:p>
          <a:p>
            <a:endParaRPr lang="fr-FR" dirty="0" smtClean="0"/>
          </a:p>
          <a:p>
            <a:r>
              <a:rPr lang="fr-FR" dirty="0" smtClean="0"/>
              <a:t>Les fichier « BAM » </a:t>
            </a:r>
          </a:p>
          <a:p>
            <a:pPr lvl="1"/>
            <a:r>
              <a:rPr lang="fr-FR" dirty="0" smtClean="0"/>
              <a:t>Idem mais compressé !</a:t>
            </a:r>
          </a:p>
          <a:p>
            <a:pPr lvl="1"/>
            <a:r>
              <a:rPr lang="fr-FR" dirty="0" smtClean="0"/>
              <a:t>On passe de l’un a l’autre en utilisant les « </a:t>
            </a:r>
            <a:r>
              <a:rPr lang="fr-FR" dirty="0" err="1" smtClean="0">
                <a:solidFill>
                  <a:srgbClr val="E46C0A"/>
                </a:solidFill>
              </a:rPr>
              <a:t>samtools</a:t>
            </a:r>
            <a:r>
              <a:rPr lang="fr-FR" dirty="0" smtClean="0"/>
              <a:t> »</a:t>
            </a:r>
          </a:p>
          <a:p>
            <a:pPr marL="455400" lvl="3" indent="0">
              <a:buNone/>
            </a:pPr>
            <a:endParaRPr lang="fr-FR" dirty="0" smtClean="0"/>
          </a:p>
          <a:p>
            <a:pPr marL="455400" lvl="3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2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fr-FR" sz="4000" b="1" dirty="0" smtClean="0">
                <a:solidFill>
                  <a:srgbClr val="E46C0A"/>
                </a:solidFill>
              </a:rPr>
              <a:t>Format de sortie d’un </a:t>
            </a:r>
            <a:r>
              <a:rPr lang="fr-FR" sz="4000" b="1" dirty="0" err="1" smtClean="0">
                <a:solidFill>
                  <a:srgbClr val="E46C0A"/>
                </a:solidFill>
              </a:rPr>
              <a:t>mapping</a:t>
            </a:r>
            <a:r>
              <a:rPr lang="fr-FR" sz="4000" b="1" dirty="0" smtClean="0">
                <a:solidFill>
                  <a:srgbClr val="E46C0A"/>
                </a:solidFill>
              </a:rPr>
              <a:t> </a:t>
            </a:r>
            <a:r>
              <a:rPr lang="fr-FR" sz="4000" b="1" dirty="0" smtClean="0">
                <a:solidFill>
                  <a:srgbClr val="E46C0A"/>
                </a:solidFill>
              </a:rPr>
              <a:t>:</a:t>
            </a:r>
            <a:endParaRPr lang="fr-FR" sz="1600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908721"/>
            <a:ext cx="8352928" cy="180020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Format « CIGAR </a:t>
            </a:r>
            <a:r>
              <a:rPr lang="fr-FR" dirty="0" smtClean="0"/>
              <a:t>»</a:t>
            </a:r>
          </a:p>
          <a:p>
            <a:pPr lvl="3"/>
            <a:r>
              <a:rPr lang="fr-FR" sz="1800" dirty="0" smtClean="0"/>
              <a:t> Description des évènements associés à un </a:t>
            </a:r>
            <a:r>
              <a:rPr lang="fr-FR" sz="1800" dirty="0" err="1" smtClean="0"/>
              <a:t>mapping</a:t>
            </a:r>
            <a:endParaRPr lang="fr-FR" sz="1800" dirty="0" smtClean="0"/>
          </a:p>
          <a:p>
            <a:pPr lvl="3"/>
            <a:r>
              <a:rPr lang="fr-FR" sz="1800" dirty="0" smtClean="0"/>
              <a:t> </a:t>
            </a:r>
            <a:r>
              <a:rPr lang="fr-FR" sz="1800" dirty="0" smtClean="0"/>
              <a:t>M=match or mutation | I=insertion</a:t>
            </a:r>
            <a:r>
              <a:rPr lang="fr-FR" sz="1800" dirty="0"/>
              <a:t> </a:t>
            </a:r>
            <a:r>
              <a:rPr lang="fr-FR" sz="1800" dirty="0" smtClean="0"/>
              <a:t>| D=Délétion</a:t>
            </a:r>
            <a:r>
              <a:rPr lang="fr-FR" sz="1800" dirty="0"/>
              <a:t> </a:t>
            </a:r>
            <a:r>
              <a:rPr lang="fr-FR" sz="1800" dirty="0" smtClean="0"/>
              <a:t>| S=substitution</a:t>
            </a:r>
          </a:p>
          <a:p>
            <a:pPr lvl="3"/>
            <a:r>
              <a:rPr lang="fr-FR" sz="1800" dirty="0" smtClean="0"/>
              <a:t> Exemple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2627784" y="3356992"/>
            <a:ext cx="367240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107504" y="3140968"/>
            <a:ext cx="2430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Génome de référence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71600" y="270892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Read mappé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5776" y="3429000"/>
            <a:ext cx="3850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/>
              <a:t>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G 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C G</a:t>
            </a:r>
            <a:endParaRPr lang="fr-FR" sz="1400" dirty="0"/>
          </a:p>
        </p:txBody>
      </p:sp>
      <p:cxnSp>
        <p:nvCxnSpPr>
          <p:cNvPr id="12" name="Connecteur droit 11"/>
          <p:cNvCxnSpPr/>
          <p:nvPr/>
        </p:nvCxnSpPr>
        <p:spPr bwMode="auto">
          <a:xfrm flipV="1">
            <a:off x="3131840" y="3068960"/>
            <a:ext cx="1599680" cy="174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072532" y="2708920"/>
            <a:ext cx="17235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G - C G T </a:t>
            </a:r>
            <a:r>
              <a:rPr lang="fr-FR" sz="1400" dirty="0" err="1" smtClean="0"/>
              <a:t>T</a:t>
            </a:r>
            <a:r>
              <a:rPr lang="fr-FR" sz="1400" dirty="0" smtClean="0"/>
              <a:t> A </a:t>
            </a:r>
            <a:r>
              <a:rPr lang="fr-FR" sz="1400" dirty="0"/>
              <a:t>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660232" y="26369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CIGAR 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020272" y="30689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sym typeface="Wingdings"/>
              </a:rPr>
              <a:t> 3M1D5M1S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Espace réservé du contenu 1"/>
          <p:cNvSpPr txBox="1">
            <a:spLocks/>
          </p:cNvSpPr>
          <p:nvPr/>
        </p:nvSpPr>
        <p:spPr bwMode="auto">
          <a:xfrm>
            <a:off x="395536" y="4077072"/>
            <a:ext cx="874846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fr-FR" dirty="0" smtClean="0"/>
              <a:t>Calcul de la qualité </a:t>
            </a:r>
          </a:p>
          <a:p>
            <a:pPr lvl="3"/>
            <a:r>
              <a:rPr lang="fr-FR" sz="1800" dirty="0" smtClean="0"/>
              <a:t>Qualité = </a:t>
            </a:r>
            <a:r>
              <a:rPr lang="fr-FR" sz="1800" dirty="0" err="1" smtClean="0"/>
              <a:t>Phred</a:t>
            </a:r>
            <a:r>
              <a:rPr lang="fr-FR" sz="1800" dirty="0" smtClean="0"/>
              <a:t> </a:t>
            </a:r>
            <a:r>
              <a:rPr lang="fr-FR" sz="1800" dirty="0" err="1" smtClean="0"/>
              <a:t>scaled</a:t>
            </a:r>
            <a:r>
              <a:rPr lang="fr-FR" sz="1800" dirty="0" smtClean="0"/>
              <a:t> </a:t>
            </a:r>
            <a:r>
              <a:rPr lang="fr-FR" sz="1800" dirty="0" err="1" smtClean="0"/>
              <a:t>posterior</a:t>
            </a:r>
            <a:r>
              <a:rPr lang="fr-FR" sz="1800" dirty="0" smtClean="0"/>
              <a:t> </a:t>
            </a:r>
            <a:r>
              <a:rPr lang="fr-FR" sz="1800" dirty="0" err="1" smtClean="0"/>
              <a:t>probability</a:t>
            </a:r>
            <a:r>
              <a:rPr lang="fr-FR" sz="1800" dirty="0" smtClean="0"/>
              <a:t> = Q</a:t>
            </a:r>
          </a:p>
          <a:p>
            <a:pPr lvl="3"/>
            <a:r>
              <a:rPr lang="fr-FR" sz="1800" dirty="0" smtClean="0"/>
              <a:t>Elle représente la probabilité que le positionnement du reads soit faux = P</a:t>
            </a:r>
          </a:p>
          <a:p>
            <a:pPr lvl="3"/>
            <a:r>
              <a:rPr lang="fr-FR" sz="1800" dirty="0" smtClean="0"/>
              <a:t>P </a:t>
            </a:r>
            <a:r>
              <a:rPr lang="fr-FR" sz="1800" dirty="0"/>
              <a:t>= 10^ (</a:t>
            </a:r>
            <a:r>
              <a:rPr lang="fr-FR" sz="1800" dirty="0" smtClean="0"/>
              <a:t>-Q/</a:t>
            </a:r>
            <a:r>
              <a:rPr lang="fr-FR" sz="1800" dirty="0"/>
              <a:t>10</a:t>
            </a:r>
            <a:r>
              <a:rPr lang="fr-FR" sz="1800" dirty="0" smtClean="0"/>
              <a:t>)</a:t>
            </a:r>
          </a:p>
          <a:p>
            <a:pPr lvl="3"/>
            <a:r>
              <a:rPr lang="fr-FR" sz="1800" dirty="0" smtClean="0"/>
              <a:t>Exemple : si j’obtiens une qualité de 10, quelle est la </a:t>
            </a:r>
            <a:r>
              <a:rPr lang="fr-FR" sz="1800" dirty="0" err="1" smtClean="0"/>
              <a:t>proba</a:t>
            </a:r>
            <a:r>
              <a:rPr lang="fr-FR" sz="1800" dirty="0" smtClean="0"/>
              <a:t> que ce positionnement soit faux ?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6643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0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fr-FR" sz="4000" b="1" dirty="0" smtClean="0">
                <a:solidFill>
                  <a:srgbClr val="E46C0A"/>
                </a:solidFill>
              </a:rPr>
              <a:t>Format de sortie d’un </a:t>
            </a:r>
            <a:r>
              <a:rPr lang="fr-FR" sz="4000" b="1" dirty="0" err="1" smtClean="0">
                <a:solidFill>
                  <a:srgbClr val="E46C0A"/>
                </a:solidFill>
              </a:rPr>
              <a:t>mapping</a:t>
            </a:r>
            <a:r>
              <a:rPr lang="fr-FR" sz="4000" b="1" dirty="0" smtClean="0">
                <a:solidFill>
                  <a:srgbClr val="E46C0A"/>
                </a:solidFill>
              </a:rPr>
              <a:t> </a:t>
            </a:r>
            <a:r>
              <a:rPr lang="fr-FR" sz="4000" b="1" dirty="0" smtClean="0">
                <a:solidFill>
                  <a:srgbClr val="E46C0A"/>
                </a:solidFill>
              </a:rPr>
              <a:t>:</a:t>
            </a:r>
            <a:endParaRPr lang="fr-FR" sz="1600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908721"/>
            <a:ext cx="8352928" cy="180020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Format « CIGAR </a:t>
            </a:r>
            <a:r>
              <a:rPr lang="fr-FR" dirty="0" smtClean="0"/>
              <a:t>»</a:t>
            </a:r>
          </a:p>
          <a:p>
            <a:pPr lvl="3"/>
            <a:r>
              <a:rPr lang="fr-FR" sz="1800" dirty="0" smtClean="0"/>
              <a:t> Description des évènements associés à un </a:t>
            </a:r>
            <a:r>
              <a:rPr lang="fr-FR" sz="1800" dirty="0" err="1" smtClean="0"/>
              <a:t>mapping</a:t>
            </a:r>
            <a:endParaRPr lang="fr-FR" sz="1800" dirty="0" smtClean="0"/>
          </a:p>
          <a:p>
            <a:pPr lvl="3"/>
            <a:r>
              <a:rPr lang="fr-FR" sz="1800" dirty="0" smtClean="0"/>
              <a:t> </a:t>
            </a:r>
            <a:r>
              <a:rPr lang="fr-FR" sz="1800" dirty="0" smtClean="0"/>
              <a:t>M=match or mutation | I=insertion</a:t>
            </a:r>
            <a:r>
              <a:rPr lang="fr-FR" sz="1800" dirty="0"/>
              <a:t> </a:t>
            </a:r>
            <a:r>
              <a:rPr lang="fr-FR" sz="1800" dirty="0" smtClean="0"/>
              <a:t>| D=Délétion</a:t>
            </a:r>
            <a:r>
              <a:rPr lang="fr-FR" sz="1800" dirty="0"/>
              <a:t> </a:t>
            </a:r>
            <a:r>
              <a:rPr lang="fr-FR" sz="1800" dirty="0" smtClean="0"/>
              <a:t>| S=substitution</a:t>
            </a:r>
          </a:p>
          <a:p>
            <a:pPr lvl="3"/>
            <a:r>
              <a:rPr lang="fr-FR" sz="1800" dirty="0" smtClean="0"/>
              <a:t> Exemple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59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 bwMode="auto">
          <a:xfrm>
            <a:off x="2627784" y="3356992"/>
            <a:ext cx="3672408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107504" y="3140968"/>
            <a:ext cx="2430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Génome de référence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71600" y="270892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50000"/>
                  </a:schemeClr>
                </a:solidFill>
              </a:rPr>
              <a:t>Read mappé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5776" y="3429000"/>
            <a:ext cx="3850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/>
              <a:t>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G A C G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A G C C G</a:t>
            </a:r>
            <a:endParaRPr lang="fr-FR" sz="1400" dirty="0"/>
          </a:p>
        </p:txBody>
      </p:sp>
      <p:cxnSp>
        <p:nvCxnSpPr>
          <p:cNvPr id="12" name="Connecteur droit 11"/>
          <p:cNvCxnSpPr/>
          <p:nvPr/>
        </p:nvCxnSpPr>
        <p:spPr bwMode="auto">
          <a:xfrm flipV="1">
            <a:off x="3131840" y="3068960"/>
            <a:ext cx="1599680" cy="1742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072532" y="2708920"/>
            <a:ext cx="17235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T</a:t>
            </a:r>
            <a:r>
              <a:rPr lang="fr-FR" sz="1400" dirty="0" smtClean="0"/>
              <a:t> </a:t>
            </a:r>
            <a:r>
              <a:rPr lang="fr-FR" sz="1400" dirty="0" err="1" smtClean="0"/>
              <a:t>T</a:t>
            </a:r>
            <a:r>
              <a:rPr lang="fr-FR" sz="1400" dirty="0" smtClean="0"/>
              <a:t> G - C G T </a:t>
            </a:r>
            <a:r>
              <a:rPr lang="fr-FR" sz="1400" dirty="0" err="1" smtClean="0"/>
              <a:t>T</a:t>
            </a:r>
            <a:r>
              <a:rPr lang="fr-FR" sz="1400" dirty="0" smtClean="0"/>
              <a:t> A </a:t>
            </a:r>
            <a:r>
              <a:rPr lang="fr-FR" sz="1400" dirty="0"/>
              <a:t>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660232" y="26369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CIGAR 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Espace réservé du contenu 1"/>
          <p:cNvSpPr txBox="1">
            <a:spLocks/>
          </p:cNvSpPr>
          <p:nvPr/>
        </p:nvSpPr>
        <p:spPr bwMode="auto">
          <a:xfrm>
            <a:off x="395536" y="4077072"/>
            <a:ext cx="874846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fr-FR" dirty="0" smtClean="0"/>
              <a:t>Calcul de la qualité </a:t>
            </a:r>
          </a:p>
          <a:p>
            <a:pPr lvl="3"/>
            <a:r>
              <a:rPr lang="fr-FR" sz="1800" dirty="0" smtClean="0"/>
              <a:t>Qualité = </a:t>
            </a:r>
            <a:r>
              <a:rPr lang="fr-FR" sz="1800" dirty="0" err="1" smtClean="0"/>
              <a:t>Phred</a:t>
            </a:r>
            <a:r>
              <a:rPr lang="fr-FR" sz="1800" dirty="0" smtClean="0"/>
              <a:t> </a:t>
            </a:r>
            <a:r>
              <a:rPr lang="fr-FR" sz="1800" dirty="0" err="1" smtClean="0"/>
              <a:t>scaled</a:t>
            </a:r>
            <a:r>
              <a:rPr lang="fr-FR" sz="1800" dirty="0" smtClean="0"/>
              <a:t> </a:t>
            </a:r>
            <a:r>
              <a:rPr lang="fr-FR" sz="1800" dirty="0" err="1" smtClean="0"/>
              <a:t>posterior</a:t>
            </a:r>
            <a:r>
              <a:rPr lang="fr-FR" sz="1800" dirty="0" smtClean="0"/>
              <a:t> </a:t>
            </a:r>
            <a:r>
              <a:rPr lang="fr-FR" sz="1800" dirty="0" err="1" smtClean="0"/>
              <a:t>probability</a:t>
            </a:r>
            <a:r>
              <a:rPr lang="fr-FR" sz="1800" dirty="0" smtClean="0"/>
              <a:t> = Q</a:t>
            </a:r>
          </a:p>
          <a:p>
            <a:pPr lvl="3"/>
            <a:r>
              <a:rPr lang="fr-FR" sz="1800" dirty="0" smtClean="0"/>
              <a:t>Elle représente la probabilité que le positionnement du reads soit faux = P</a:t>
            </a:r>
          </a:p>
          <a:p>
            <a:pPr lvl="3"/>
            <a:r>
              <a:rPr lang="fr-FR" sz="1800" dirty="0" smtClean="0"/>
              <a:t>P </a:t>
            </a:r>
            <a:r>
              <a:rPr lang="fr-FR" sz="1800" dirty="0"/>
              <a:t>= 10^ (</a:t>
            </a:r>
            <a:r>
              <a:rPr lang="fr-FR" sz="1800" dirty="0" smtClean="0"/>
              <a:t>-Q/</a:t>
            </a:r>
            <a:r>
              <a:rPr lang="fr-FR" sz="1800" dirty="0"/>
              <a:t>10</a:t>
            </a:r>
            <a:r>
              <a:rPr lang="fr-FR" sz="1800" dirty="0" smtClean="0"/>
              <a:t>)</a:t>
            </a:r>
          </a:p>
          <a:p>
            <a:pPr lvl="3"/>
            <a:r>
              <a:rPr lang="fr-FR" sz="1800" dirty="0" smtClean="0"/>
              <a:t>Exemple : si j’obtiens une qualité de 10, quelle est la </a:t>
            </a:r>
            <a:r>
              <a:rPr lang="fr-FR" sz="1800" dirty="0" err="1" smtClean="0"/>
              <a:t>proba</a:t>
            </a:r>
            <a:r>
              <a:rPr lang="fr-FR" sz="1800" dirty="0" smtClean="0"/>
              <a:t> que ce positionnement soit faux ?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4971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fr-FR" dirty="0" smtClean="0"/>
              <a:t>Etude de la diversité inter </a:t>
            </a:r>
            <a:r>
              <a:rPr lang="fr-FR" dirty="0"/>
              <a:t>et </a:t>
            </a:r>
            <a:r>
              <a:rPr lang="fr-FR" dirty="0" smtClean="0"/>
              <a:t>intra espèces</a:t>
            </a:r>
          </a:p>
          <a:p>
            <a:pPr lvl="1"/>
            <a:r>
              <a:rPr lang="fr-FR" dirty="0" smtClean="0"/>
              <a:t>Phylogénie, flux de gènes, protection de la biodiversité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10" name="Image 9" descr="g10k-home-tem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4005064"/>
            <a:ext cx="4608512" cy="1495744"/>
          </a:xfrm>
          <a:prstGeom prst="rect">
            <a:avLst/>
          </a:prstGeom>
        </p:spPr>
      </p:pic>
      <p:pic>
        <p:nvPicPr>
          <p:cNvPr id="6" name="Image 5" descr="arabidopsis-plants-1700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3016"/>
            <a:ext cx="2870040" cy="30963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19872" y="6237312"/>
            <a:ext cx="2220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4"/>
              </a:rPr>
              <a:t>http://www.</a:t>
            </a:r>
            <a:r>
              <a:rPr lang="fr-FR" sz="1200" dirty="0" smtClean="0">
                <a:hlinkClick r:id="rId4"/>
              </a:rPr>
              <a:t>1001genomes.org/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sp>
        <p:nvSpPr>
          <p:cNvPr id="12" name="Rectangle 11"/>
          <p:cNvSpPr/>
          <p:nvPr/>
        </p:nvSpPr>
        <p:spPr>
          <a:xfrm>
            <a:off x="6735092" y="3429000"/>
            <a:ext cx="240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5"/>
              </a:rPr>
              <a:t>http://</a:t>
            </a:r>
            <a:r>
              <a:rPr lang="fr-FR" sz="1200" dirty="0" smtClean="0">
                <a:hlinkClick r:id="rId5"/>
              </a:rPr>
              <a:t>genome10k.soe.ucsc.edu/</a:t>
            </a:r>
            <a:r>
              <a:rPr lang="fr-FR" sz="1200" dirty="0" smtClean="0"/>
              <a:t>  </a:t>
            </a:r>
            <a:endParaRPr lang="fr-FR" sz="1200" dirty="0"/>
          </a:p>
        </p:txBody>
      </p:sp>
      <p:sp>
        <p:nvSpPr>
          <p:cNvPr id="13" name="Titre 3"/>
          <p:cNvSpPr txBox="1">
            <a:spLocks/>
          </p:cNvSpPr>
          <p:nvPr/>
        </p:nvSpPr>
        <p:spPr>
          <a:xfrm>
            <a:off x="467544" y="404664"/>
            <a:ext cx="8229600" cy="868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E46C0A"/>
                </a:solidFill>
              </a:rPr>
              <a:t>Applications : Analyse de diversité</a:t>
            </a:r>
            <a:endParaRPr lang="fr-FR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E46C0A"/>
                </a:solidFill>
              </a:rPr>
              <a:t>Comment caractériser le mapping?</a:t>
            </a:r>
            <a:endParaRPr lang="fr-FR" sz="14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79512" y="1484784"/>
            <a:ext cx="8352928" cy="1800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 smtClean="0"/>
              <a:t>Samtools « </a:t>
            </a:r>
            <a:r>
              <a:rPr lang="fr-FR" dirty="0" err="1" smtClean="0">
                <a:solidFill>
                  <a:srgbClr val="E46C0A"/>
                </a:solidFill>
              </a:rPr>
              <a:t>Flagstat</a:t>
            </a:r>
            <a:r>
              <a:rPr lang="fr-FR" dirty="0" smtClean="0"/>
              <a:t> »</a:t>
            </a:r>
          </a:p>
          <a:p>
            <a:endParaRPr lang="fr-FR" dirty="0" smtClean="0"/>
          </a:p>
          <a:p>
            <a:pPr lvl="3"/>
            <a:r>
              <a:rPr lang="fr-FR" sz="2900" dirty="0" smtClean="0"/>
              <a:t> Rappelle le nombre total de reads</a:t>
            </a:r>
          </a:p>
          <a:p>
            <a:pPr lvl="3"/>
            <a:r>
              <a:rPr lang="fr-FR" sz="2900" dirty="0" smtClean="0"/>
              <a:t> Donne le nombre de reads qui ont mappés</a:t>
            </a:r>
          </a:p>
          <a:p>
            <a:pPr lvl="3"/>
            <a:r>
              <a:rPr lang="fr-FR" sz="2900" dirty="0"/>
              <a:t> </a:t>
            </a:r>
            <a:r>
              <a:rPr lang="fr-FR" sz="2900" dirty="0" smtClean="0"/>
              <a:t>Permet de voir si la référence utilisée était adéquate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60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Mapping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20" name="Espace réservé du contenu 1"/>
          <p:cNvSpPr txBox="1">
            <a:spLocks/>
          </p:cNvSpPr>
          <p:nvPr/>
        </p:nvSpPr>
        <p:spPr bwMode="auto">
          <a:xfrm>
            <a:off x="107504" y="3284984"/>
            <a:ext cx="925252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fr-FR" dirty="0" smtClean="0"/>
          </a:p>
          <a:p>
            <a:pPr marL="0" indent="0">
              <a:buNone/>
            </a:pPr>
            <a:r>
              <a:rPr lang="fr-FR" dirty="0" err="1" smtClean="0"/>
              <a:t>Samtools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E46C0A"/>
                </a:solidFill>
              </a:rPr>
              <a:t>IDXstat</a:t>
            </a:r>
            <a:endParaRPr lang="fr-FR" dirty="0" smtClean="0">
              <a:solidFill>
                <a:srgbClr val="E46C0A"/>
              </a:solidFill>
            </a:endParaRPr>
          </a:p>
          <a:p>
            <a:pPr lvl="3"/>
            <a:endParaRPr lang="fr-FR" sz="1800" dirty="0" smtClean="0"/>
          </a:p>
          <a:p>
            <a:pPr marL="455400" lvl="3" indent="0">
              <a:buNone/>
            </a:pPr>
            <a:r>
              <a:rPr lang="fr-FR" sz="1800" dirty="0" smtClean="0"/>
              <a:t>		- </a:t>
            </a:r>
            <a:r>
              <a:rPr lang="fr-FR" sz="1800" dirty="0" smtClean="0"/>
              <a:t>Donne </a:t>
            </a:r>
            <a:r>
              <a:rPr lang="fr-FR" sz="1800" dirty="0" smtClean="0"/>
              <a:t>pour chaque contig le nombre de reads attribués</a:t>
            </a:r>
          </a:p>
          <a:p>
            <a:pPr marL="455400" lvl="3" indent="0">
              <a:buNone/>
            </a:pPr>
            <a:r>
              <a:rPr lang="fr-FR" sz="1800" dirty="0" smtClean="0"/>
              <a:t>		- Très </a:t>
            </a:r>
            <a:r>
              <a:rPr lang="fr-FR" sz="1800" dirty="0" smtClean="0"/>
              <a:t>utile pour analyser l’expression des gènes (RNA-</a:t>
            </a:r>
            <a:r>
              <a:rPr lang="fr-FR" sz="1800" dirty="0" err="1" smtClean="0"/>
              <a:t>Seq</a:t>
            </a:r>
            <a:r>
              <a:rPr lang="fr-FR" sz="1800" dirty="0" smtClean="0"/>
              <a:t>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4066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0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1600" y="1772816"/>
            <a:ext cx="7704856" cy="4061048"/>
          </a:xfrm>
        </p:spPr>
        <p:txBody>
          <a:bodyPr/>
          <a:lstStyle/>
          <a:p>
            <a:r>
              <a:rPr lang="fr-FR" dirty="0" smtClean="0"/>
              <a:t>Introduction NGS</a:t>
            </a:r>
          </a:p>
          <a:p>
            <a:r>
              <a:rPr lang="fr-FR" dirty="0" smtClean="0"/>
              <a:t>Les reads : la donnée initiale du bio-informaticien</a:t>
            </a:r>
          </a:p>
          <a:p>
            <a:r>
              <a:rPr lang="fr-FR" dirty="0" smtClean="0"/>
              <a:t>Assemblage de-novo</a:t>
            </a:r>
          </a:p>
          <a:p>
            <a:r>
              <a:rPr lang="fr-FR" dirty="0" smtClean="0"/>
              <a:t>Mapping sur un génome connu</a:t>
            </a:r>
          </a:p>
          <a:p>
            <a:r>
              <a:rPr lang="fr-FR" dirty="0" smtClean="0"/>
              <a:t>Détection de SNP</a:t>
            </a:r>
          </a:p>
          <a:p>
            <a:r>
              <a:rPr lang="fr-FR" dirty="0" smtClean="0"/>
              <a:t>Conclusions et discussions</a:t>
            </a:r>
            <a:endParaRPr lang="fr-FR" dirty="0">
              <a:solidFill>
                <a:srgbClr val="000000"/>
              </a:solidFill>
            </a:endParaRPr>
          </a:p>
          <a:p>
            <a:endParaRPr lang="fr-FR" sz="2000" dirty="0" smtClean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A06B-9955-1B40-B91D-6199843D409A}" type="slidenum">
              <a:rPr lang="fr-FR"/>
              <a:pPr/>
              <a:t>61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Plan de la présentation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12" y="548680"/>
            <a:ext cx="8147248" cy="774923"/>
          </a:xfrm>
        </p:spPr>
        <p:txBody>
          <a:bodyPr>
            <a:normAutofit/>
          </a:bodyPr>
          <a:lstStyle/>
          <a:p>
            <a:pPr algn="ctr"/>
            <a:r>
              <a:rPr lang="fr-FR" sz="3800" b="1" i="0" dirty="0" smtClean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NGS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des reads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aux </a:t>
            </a:r>
            <a:r>
              <a:rPr lang="fr-FR" sz="4000" b="1" i="0" dirty="0" err="1" smtClean="0">
                <a:solidFill>
                  <a:schemeClr val="accent6">
                    <a:lumMod val="75000"/>
                  </a:schemeClr>
                </a:solidFill>
              </a:rPr>
              <a:t>SNPs</a:t>
            </a:r>
            <a:endParaRPr lang="fr-FR" sz="3800" b="1" i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5081" y="4555472"/>
            <a:ext cx="7056784" cy="720080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21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Détection de SNP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19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88424" y="6376243"/>
            <a:ext cx="504056" cy="365125"/>
          </a:xfrm>
        </p:spPr>
        <p:txBody>
          <a:bodyPr/>
          <a:lstStyle/>
          <a:p>
            <a:fld id="{6E16A06B-9955-1B40-B91D-6199843D409A}" type="slidenum">
              <a:rPr lang="fr-FR"/>
              <a:pPr/>
              <a:t>62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78636" y="5222937"/>
            <a:ext cx="4584561" cy="63766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9592" y="5310216"/>
            <a:ext cx="47426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700" dirty="0" smtClean="0"/>
              <a:t>CTGACTGCTGACTGCTGATCGCTAGCCTGCTGATCGGCTGATCGCTCTGCGCGCGCGAACTGATCGCTCTGCT</a:t>
            </a:r>
            <a:endParaRPr lang="fr-FR" sz="700" dirty="0"/>
          </a:p>
        </p:txBody>
      </p:sp>
      <p:sp>
        <p:nvSpPr>
          <p:cNvPr id="9" name="Rectangle 8"/>
          <p:cNvSpPr/>
          <p:nvPr/>
        </p:nvSpPr>
        <p:spPr>
          <a:xfrm>
            <a:off x="5840409" y="5081812"/>
            <a:ext cx="2568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chemeClr val="accent2">
                    <a:lumMod val="75000"/>
                  </a:schemeClr>
                </a:solidFill>
              </a:rPr>
              <a:t>Contig1</a:t>
            </a:r>
            <a:endParaRPr lang="fr-FR" sz="14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Titre 3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778098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E46C0A"/>
                </a:solidFill>
              </a:rPr>
              <a:t>Mais qu’est ce qu’un SNP ?</a:t>
            </a:r>
            <a:endParaRPr lang="fr-FR" sz="1400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3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Détection de SNP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19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88424" y="6376243"/>
            <a:ext cx="504056" cy="365125"/>
          </a:xfrm>
        </p:spPr>
        <p:txBody>
          <a:bodyPr/>
          <a:lstStyle/>
          <a:p>
            <a:fld id="{6E16A06B-9955-1B40-B91D-6199843D409A}" type="slidenum">
              <a:rPr lang="fr-FR"/>
              <a:pPr/>
              <a:t>63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78636" y="5222937"/>
            <a:ext cx="4584561" cy="63766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9592" y="5310216"/>
            <a:ext cx="47426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700" dirty="0" smtClean="0"/>
              <a:t>CTGACTGCTGACTGCTGATCGCTAGCCTGCTGATCGGCTGATCGCTCTGCGCGCGCGAACTGATCGCTCTGCT</a:t>
            </a:r>
            <a:endParaRPr lang="fr-FR" sz="7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299775" y="5128352"/>
            <a:ext cx="50186" cy="200864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0409" y="5081812"/>
            <a:ext cx="2568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chemeClr val="accent2">
                    <a:lumMod val="75000"/>
                  </a:schemeClr>
                </a:solidFill>
              </a:rPr>
              <a:t>Contig1</a:t>
            </a:r>
            <a:endParaRPr lang="fr-FR" sz="14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 bwMode="auto">
          <a:xfrm>
            <a:off x="2085254" y="4283621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/>
        </p:nvCxnSpPr>
        <p:spPr bwMode="auto">
          <a:xfrm>
            <a:off x="2875696" y="4484485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>
            <a:off x="2875696" y="4065043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/>
        </p:nvCxnSpPr>
        <p:spPr bwMode="auto">
          <a:xfrm>
            <a:off x="3349961" y="4183189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/>
        </p:nvCxnSpPr>
        <p:spPr bwMode="auto">
          <a:xfrm>
            <a:off x="2401431" y="3781460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/>
        </p:nvCxnSpPr>
        <p:spPr bwMode="auto">
          <a:xfrm flipV="1">
            <a:off x="3982314" y="4065043"/>
            <a:ext cx="553309" cy="1169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ZoneTexte 16"/>
          <p:cNvSpPr txBox="1"/>
          <p:nvPr/>
        </p:nvSpPr>
        <p:spPr>
          <a:xfrm>
            <a:off x="4851800" y="3982324"/>
            <a:ext cx="181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FF0000"/>
                </a:solidFill>
              </a:rPr>
              <a:t>Reads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168592" y="4055218"/>
            <a:ext cx="237132" cy="42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3154651" y="3681028"/>
            <a:ext cx="237132" cy="42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sp>
        <p:nvSpPr>
          <p:cNvPr id="47" name="Rectangle 46"/>
          <p:cNvSpPr/>
          <p:nvPr/>
        </p:nvSpPr>
        <p:spPr>
          <a:xfrm>
            <a:off x="7558088" y="3881892"/>
            <a:ext cx="1046360" cy="429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Individu 1</a:t>
            </a:r>
            <a:endParaRPr lang="fr-FR" sz="1400" dirty="0"/>
          </a:p>
        </p:txBody>
      </p:sp>
      <p:cxnSp>
        <p:nvCxnSpPr>
          <p:cNvPr id="48" name="Connecteur droit 47"/>
          <p:cNvCxnSpPr/>
          <p:nvPr/>
        </p:nvCxnSpPr>
        <p:spPr bwMode="auto">
          <a:xfrm>
            <a:off x="7241911" y="3580596"/>
            <a:ext cx="9379" cy="10043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ZoneTexte 49"/>
          <p:cNvSpPr txBox="1"/>
          <p:nvPr/>
        </p:nvSpPr>
        <p:spPr>
          <a:xfrm>
            <a:off x="3168592" y="4384053"/>
            <a:ext cx="237132" cy="42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sp>
        <p:nvSpPr>
          <p:cNvPr id="53" name="Titre 3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778098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E46C0A"/>
                </a:solidFill>
              </a:rPr>
              <a:t>Mais qu’est ce qu’un SNP ?</a:t>
            </a:r>
            <a:endParaRPr lang="fr-FR" sz="1400" b="1" dirty="0">
              <a:solidFill>
                <a:srgbClr val="E46C0A"/>
              </a:solidFill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 flipV="1">
            <a:off x="3347864" y="558924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6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Détection de SNP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19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88424" y="6376243"/>
            <a:ext cx="504056" cy="365125"/>
          </a:xfrm>
        </p:spPr>
        <p:txBody>
          <a:bodyPr/>
          <a:lstStyle/>
          <a:p>
            <a:fld id="{6E16A06B-9955-1B40-B91D-6199843D409A}" type="slidenum">
              <a:rPr lang="fr-FR"/>
              <a:pPr/>
              <a:t>64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78636" y="5222937"/>
            <a:ext cx="4584561" cy="63766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9592" y="5310216"/>
            <a:ext cx="47426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700" dirty="0" smtClean="0"/>
              <a:t>CTGACTGCTGACTGCTGATCGCTAGCCTGCTGATCGGCTGATCGCTCTGCGCGCGCGAACTGATCGCTCTGCT</a:t>
            </a:r>
            <a:endParaRPr lang="fr-FR" sz="7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299775" y="5128352"/>
            <a:ext cx="50186" cy="200864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0409" y="5081812"/>
            <a:ext cx="2568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chemeClr val="accent2">
                    <a:lumMod val="75000"/>
                  </a:schemeClr>
                </a:solidFill>
              </a:rPr>
              <a:t>Contig1</a:t>
            </a:r>
            <a:endParaRPr lang="fr-FR" sz="14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 bwMode="auto">
          <a:xfrm>
            <a:off x="2085254" y="4283621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/>
        </p:nvCxnSpPr>
        <p:spPr bwMode="auto">
          <a:xfrm>
            <a:off x="2875696" y="4484485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/>
        </p:nvCxnSpPr>
        <p:spPr bwMode="auto">
          <a:xfrm>
            <a:off x="2875696" y="4065043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/>
        </p:nvCxnSpPr>
        <p:spPr bwMode="auto">
          <a:xfrm>
            <a:off x="3349961" y="4183189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/>
        </p:nvCxnSpPr>
        <p:spPr bwMode="auto">
          <a:xfrm>
            <a:off x="2401431" y="3781460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/>
        </p:nvCxnSpPr>
        <p:spPr bwMode="auto">
          <a:xfrm flipV="1">
            <a:off x="3982314" y="4065043"/>
            <a:ext cx="553309" cy="1169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ZoneTexte 16"/>
          <p:cNvSpPr txBox="1"/>
          <p:nvPr/>
        </p:nvSpPr>
        <p:spPr>
          <a:xfrm>
            <a:off x="4851800" y="3982324"/>
            <a:ext cx="181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FF0000"/>
                </a:solidFill>
              </a:rPr>
              <a:t>Reads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168592" y="4055218"/>
            <a:ext cx="237132" cy="42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3154651" y="3681028"/>
            <a:ext cx="237132" cy="42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cxnSp>
        <p:nvCxnSpPr>
          <p:cNvPr id="39" name="Connecteur droit 38"/>
          <p:cNvCxnSpPr/>
          <p:nvPr/>
        </p:nvCxnSpPr>
        <p:spPr bwMode="auto">
          <a:xfrm>
            <a:off x="2104041" y="2475840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Connecteur droit 39"/>
          <p:cNvCxnSpPr/>
          <p:nvPr/>
        </p:nvCxnSpPr>
        <p:spPr bwMode="auto">
          <a:xfrm>
            <a:off x="2894482" y="2676704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Connecteur droit 40"/>
          <p:cNvCxnSpPr/>
          <p:nvPr/>
        </p:nvCxnSpPr>
        <p:spPr bwMode="auto">
          <a:xfrm>
            <a:off x="2894482" y="2257262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Connecteur droit 41"/>
          <p:cNvCxnSpPr/>
          <p:nvPr/>
        </p:nvCxnSpPr>
        <p:spPr bwMode="auto">
          <a:xfrm>
            <a:off x="3368747" y="2375408"/>
            <a:ext cx="86948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 flipV="1">
            <a:off x="4001100" y="2257262"/>
            <a:ext cx="553309" cy="1169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ZoneTexte 43"/>
          <p:cNvSpPr txBox="1"/>
          <p:nvPr/>
        </p:nvSpPr>
        <p:spPr>
          <a:xfrm>
            <a:off x="4633454" y="2174545"/>
            <a:ext cx="2292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FF6600"/>
                </a:solidFill>
              </a:rPr>
              <a:t>Reads</a:t>
            </a:r>
            <a:endParaRPr lang="fr-FR" sz="1400" dirty="0">
              <a:solidFill>
                <a:srgbClr val="FF660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3187379" y="2247438"/>
            <a:ext cx="237132" cy="42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</a:t>
            </a:r>
            <a:endParaRPr lang="fr-FR" sz="1400" dirty="0"/>
          </a:p>
        </p:txBody>
      </p:sp>
      <p:sp>
        <p:nvSpPr>
          <p:cNvPr id="46" name="Rectangle 45"/>
          <p:cNvSpPr/>
          <p:nvPr/>
        </p:nvSpPr>
        <p:spPr>
          <a:xfrm>
            <a:off x="7558088" y="2074113"/>
            <a:ext cx="1046360" cy="429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Individu 2</a:t>
            </a:r>
            <a:endParaRPr lang="fr-FR" sz="1400" dirty="0"/>
          </a:p>
        </p:txBody>
      </p:sp>
      <p:sp>
        <p:nvSpPr>
          <p:cNvPr id="47" name="Rectangle 46"/>
          <p:cNvSpPr/>
          <p:nvPr/>
        </p:nvSpPr>
        <p:spPr>
          <a:xfrm>
            <a:off x="7558088" y="3881892"/>
            <a:ext cx="1046360" cy="429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Individu 1</a:t>
            </a:r>
            <a:endParaRPr lang="fr-FR" sz="1400" dirty="0"/>
          </a:p>
        </p:txBody>
      </p:sp>
      <p:cxnSp>
        <p:nvCxnSpPr>
          <p:cNvPr id="48" name="Connecteur droit 47"/>
          <p:cNvCxnSpPr/>
          <p:nvPr/>
        </p:nvCxnSpPr>
        <p:spPr bwMode="auto">
          <a:xfrm>
            <a:off x="7241911" y="3580596"/>
            <a:ext cx="9379" cy="10043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9" name="ZoneTexte 48"/>
          <p:cNvSpPr txBox="1"/>
          <p:nvPr/>
        </p:nvSpPr>
        <p:spPr>
          <a:xfrm>
            <a:off x="3210659" y="1772816"/>
            <a:ext cx="237132" cy="42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</a:t>
            </a:r>
            <a:endParaRPr lang="fr-FR" sz="1400" dirty="0"/>
          </a:p>
        </p:txBody>
      </p:sp>
      <p:sp>
        <p:nvSpPr>
          <p:cNvPr id="50" name="ZoneTexte 49"/>
          <p:cNvSpPr txBox="1"/>
          <p:nvPr/>
        </p:nvSpPr>
        <p:spPr>
          <a:xfrm>
            <a:off x="3168592" y="4384053"/>
            <a:ext cx="237132" cy="42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187379" y="2576272"/>
            <a:ext cx="237132" cy="42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</a:t>
            </a:r>
            <a:endParaRPr lang="fr-FR" sz="1400" dirty="0"/>
          </a:p>
        </p:txBody>
      </p:sp>
      <p:cxnSp>
        <p:nvCxnSpPr>
          <p:cNvPr id="52" name="Connecteur droit 51"/>
          <p:cNvCxnSpPr/>
          <p:nvPr/>
        </p:nvCxnSpPr>
        <p:spPr bwMode="auto">
          <a:xfrm>
            <a:off x="7232532" y="1772816"/>
            <a:ext cx="9379" cy="10043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Titre 3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778098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E46C0A"/>
                </a:solidFill>
              </a:rPr>
              <a:t>Mais qu’est ce qu’un SNP ?</a:t>
            </a:r>
            <a:endParaRPr lang="fr-FR" sz="1400" b="1" dirty="0">
              <a:solidFill>
                <a:srgbClr val="E46C0A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547664" y="605662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SNP : Contig1 – Position 360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 flipV="1">
            <a:off x="3347864" y="558924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6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Détection de SNP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16" name="Espace réservé du contenu 1"/>
          <p:cNvSpPr txBox="1">
            <a:spLocks/>
          </p:cNvSpPr>
          <p:nvPr/>
        </p:nvSpPr>
        <p:spPr>
          <a:xfrm>
            <a:off x="251520" y="1052737"/>
            <a:ext cx="7920880" cy="108012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fr-FR" sz="2000" dirty="0" smtClean="0"/>
              <a:t>On fait une séquence consensus par individus. Et on compare ces séquences</a:t>
            </a:r>
            <a:endParaRPr lang="fr-FR" sz="2000" dirty="0" smtClean="0"/>
          </a:p>
        </p:txBody>
      </p:sp>
      <p:grpSp>
        <p:nvGrpSpPr>
          <p:cNvPr id="4" name="Grouper 3"/>
          <p:cNvGrpSpPr/>
          <p:nvPr/>
        </p:nvGrpSpPr>
        <p:grpSpPr>
          <a:xfrm>
            <a:off x="467544" y="2060848"/>
            <a:ext cx="7992888" cy="4176464"/>
            <a:chOff x="971600" y="2996952"/>
            <a:chExt cx="7092280" cy="3577843"/>
          </a:xfrm>
        </p:grpSpPr>
        <p:pic>
          <p:nvPicPr>
            <p:cNvPr id="2" name="Image 1" descr="SNP_consensus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996952"/>
              <a:ext cx="7092280" cy="3577843"/>
            </a:xfrm>
            <a:prstGeom prst="rect">
              <a:avLst/>
            </a:prstGeom>
          </p:spPr>
        </p:pic>
        <p:sp>
          <p:nvSpPr>
            <p:cNvPr id="3" name="Ellipse 2"/>
            <p:cNvSpPr/>
            <p:nvPr/>
          </p:nvSpPr>
          <p:spPr bwMode="auto">
            <a:xfrm>
              <a:off x="2699792" y="3573016"/>
              <a:ext cx="432048" cy="2880320"/>
            </a:xfrm>
            <a:prstGeom prst="ellipse">
              <a:avLst/>
            </a:prstGeom>
            <a:noFill/>
            <a:ln w="762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6876256" y="3573016"/>
              <a:ext cx="432048" cy="2880320"/>
            </a:xfrm>
            <a:prstGeom prst="ellipse">
              <a:avLst/>
            </a:prstGeom>
            <a:noFill/>
            <a:ln w="762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A06B-9955-1B40-B91D-6199843D409A}" type="slidenum">
              <a:rPr lang="fr-FR"/>
              <a:pPr/>
              <a:t>65</a:t>
            </a:fld>
            <a:endParaRPr lang="fr-FR" dirty="0"/>
          </a:p>
        </p:txBody>
      </p:sp>
      <p:sp>
        <p:nvSpPr>
          <p:cNvPr id="10" name="Titre 3"/>
          <p:cNvSpPr>
            <a:spLocks noGrp="1"/>
          </p:cNvSpPr>
          <p:nvPr>
            <p:ph type="title"/>
          </p:nvPr>
        </p:nvSpPr>
        <p:spPr>
          <a:xfrm>
            <a:off x="107504" y="332656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fr-FR" sz="3200" b="1" dirty="0" smtClean="0">
                <a:solidFill>
                  <a:srgbClr val="E46C0A"/>
                </a:solidFill>
              </a:rPr>
              <a:t>Approche par séquence consensus</a:t>
            </a:r>
            <a:endParaRPr lang="fr-FR" sz="1100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9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Détection de SNP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16" name="Espace réservé du contenu 1"/>
          <p:cNvSpPr txBox="1">
            <a:spLocks/>
          </p:cNvSpPr>
          <p:nvPr/>
        </p:nvSpPr>
        <p:spPr>
          <a:xfrm>
            <a:off x="914400" y="980728"/>
            <a:ext cx="7772400" cy="518457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684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Char char="➩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fr-FR" dirty="0" smtClean="0"/>
              <a:t> Limite </a:t>
            </a:r>
            <a:r>
              <a:rPr lang="fr-FR" dirty="0" smtClean="0"/>
              <a:t>de l’approche ?</a:t>
            </a:r>
          </a:p>
          <a:p>
            <a:pPr lvl="1"/>
            <a:endParaRPr lang="fr-FR" dirty="0" smtClean="0"/>
          </a:p>
        </p:txBody>
      </p:sp>
      <p:grpSp>
        <p:nvGrpSpPr>
          <p:cNvPr id="8" name="Grouper 7"/>
          <p:cNvGrpSpPr/>
          <p:nvPr/>
        </p:nvGrpSpPr>
        <p:grpSpPr>
          <a:xfrm>
            <a:off x="2699792" y="1412776"/>
            <a:ext cx="4320480" cy="2376264"/>
            <a:chOff x="971600" y="2996952"/>
            <a:chExt cx="7092280" cy="3577843"/>
          </a:xfrm>
        </p:grpSpPr>
        <p:pic>
          <p:nvPicPr>
            <p:cNvPr id="9" name="Image 8" descr="SNP_consensus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996952"/>
              <a:ext cx="7092280" cy="3577843"/>
            </a:xfrm>
            <a:prstGeom prst="rect">
              <a:avLst/>
            </a:prstGeom>
          </p:spPr>
        </p:pic>
        <p:sp>
          <p:nvSpPr>
            <p:cNvPr id="10" name="Ellipse 9"/>
            <p:cNvSpPr/>
            <p:nvPr/>
          </p:nvSpPr>
          <p:spPr bwMode="auto">
            <a:xfrm>
              <a:off x="2699792" y="3573016"/>
              <a:ext cx="432048" cy="2880320"/>
            </a:xfrm>
            <a:prstGeom prst="ellipse">
              <a:avLst/>
            </a:prstGeom>
            <a:noFill/>
            <a:ln w="571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Ellipse 10"/>
            <p:cNvSpPr/>
            <p:nvPr/>
          </p:nvSpPr>
          <p:spPr bwMode="auto">
            <a:xfrm>
              <a:off x="6876256" y="3573016"/>
              <a:ext cx="432048" cy="2880320"/>
            </a:xfrm>
            <a:prstGeom prst="ellipse">
              <a:avLst/>
            </a:prstGeom>
            <a:noFill/>
            <a:ln w="571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" name="Grouper 5"/>
          <p:cNvGrpSpPr/>
          <p:nvPr/>
        </p:nvGrpSpPr>
        <p:grpSpPr>
          <a:xfrm>
            <a:off x="395536" y="4221088"/>
            <a:ext cx="3816424" cy="2031325"/>
            <a:chOff x="395536" y="4221088"/>
            <a:chExt cx="3816424" cy="2031325"/>
          </a:xfrm>
        </p:grpSpPr>
        <p:sp>
          <p:nvSpPr>
            <p:cNvPr id="12" name="Rectangle 11"/>
            <p:cNvSpPr/>
            <p:nvPr/>
          </p:nvSpPr>
          <p:spPr>
            <a:xfrm>
              <a:off x="395536" y="4221088"/>
              <a:ext cx="1656184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   </a:t>
              </a:r>
              <a:r>
                <a:rPr lang="en-US" sz="1400" b="1" dirty="0" err="1" smtClean="0">
                  <a:solidFill>
                    <a:srgbClr val="800000"/>
                  </a:solidFill>
                  <a:latin typeface="Courier"/>
                  <a:cs typeface="Courier"/>
                </a:rPr>
                <a:t>Indiv</a:t>
              </a:r>
              <a:r>
                <a:rPr lang="en-US" sz="14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 1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TACAGTACGATC… 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latin typeface="Courier"/>
                  <a:cs typeface="Courier"/>
                </a:rPr>
                <a:t>TACAGT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latin typeface="Courier"/>
                  <a:cs typeface="Courier"/>
                </a:rPr>
                <a:t>  </a:t>
              </a:r>
              <a:r>
                <a:rPr lang="en-US" sz="1400" b="1" dirty="0">
                  <a:latin typeface="Courier"/>
                  <a:cs typeface="Courier"/>
                </a:rPr>
                <a:t> AGTACGATC</a:t>
              </a:r>
            </a:p>
            <a:p>
              <a:pPr lvl="0"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   ATCAC</a:t>
              </a:r>
            </a:p>
            <a:p>
              <a:pPr lvl="0">
                <a:spcBef>
                  <a:spcPts val="0"/>
                </a:spcBef>
              </a:pPr>
              <a:r>
                <a:rPr lang="en-US" sz="1400" b="1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4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 CAGCACG</a:t>
              </a:r>
            </a:p>
            <a:p>
              <a:pPr lvl="0">
                <a:spcBef>
                  <a:spcPts val="0"/>
                </a:spcBef>
              </a:pPr>
              <a:r>
                <a:rPr lang="en-US" sz="1400" b="1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4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ACATCA     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55776" y="4221088"/>
              <a:ext cx="1656184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rgbClr val="800000"/>
                  </a:solidFill>
                  <a:latin typeface="Courier"/>
                  <a:cs typeface="Courier"/>
                </a:rPr>
                <a:t> </a:t>
              </a:r>
              <a:r>
                <a:rPr lang="en-US" sz="14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  </a:t>
              </a:r>
              <a:r>
                <a:rPr lang="en-US" sz="1400" b="1" dirty="0" err="1" smtClean="0">
                  <a:solidFill>
                    <a:srgbClr val="000090"/>
                  </a:solidFill>
                  <a:latin typeface="Courier"/>
                  <a:cs typeface="Courier"/>
                </a:rPr>
                <a:t>Indiv</a:t>
              </a:r>
              <a:r>
                <a:rPr lang="en-US" sz="1400" b="1" dirty="0" smtClean="0">
                  <a:solidFill>
                    <a:srgbClr val="000090"/>
                  </a:solidFill>
                  <a:latin typeface="Courier"/>
                  <a:cs typeface="Courier"/>
                </a:rPr>
                <a:t> 2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000090"/>
                  </a:solidFill>
                  <a:latin typeface="Courier"/>
                  <a:cs typeface="Courier"/>
                </a:rPr>
                <a:t>TACAGTACGATC… 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latin typeface="Courier"/>
                  <a:cs typeface="Courier"/>
                </a:rPr>
                <a:t> </a:t>
              </a:r>
              <a:r>
                <a:rPr lang="en-US" sz="1400" b="1" dirty="0" smtClean="0">
                  <a:latin typeface="Courier"/>
                  <a:cs typeface="Courier"/>
                </a:rPr>
                <a:t>ACAGT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>
                  <a:latin typeface="Courier"/>
                  <a:cs typeface="Courier"/>
                </a:rPr>
                <a:t> </a:t>
              </a:r>
              <a:r>
                <a:rPr lang="en-US" sz="1400" b="1" dirty="0" smtClean="0">
                  <a:latin typeface="Courier"/>
                  <a:cs typeface="Courier"/>
                </a:rPr>
                <a:t>  AGTACGATC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latin typeface="Courier"/>
                  <a:cs typeface="Courier"/>
                </a:rPr>
                <a:t>  </a:t>
              </a:r>
              <a:r>
                <a:rPr lang="en-US" sz="1400" b="1" dirty="0">
                  <a:latin typeface="Courier"/>
                  <a:cs typeface="Courier"/>
                </a:rPr>
                <a:t> </a:t>
              </a:r>
              <a:r>
                <a:rPr lang="en-US" sz="1400" b="1" dirty="0" smtClean="0">
                  <a:latin typeface="Courier"/>
                  <a:cs typeface="Courier"/>
                </a:rPr>
                <a:t>AGTACG</a:t>
              </a:r>
              <a:endParaRPr lang="en-US" sz="1400" b="1" dirty="0">
                <a:latin typeface="Courier"/>
                <a:cs typeface="Courier"/>
              </a:endParaRPr>
            </a:p>
            <a:p>
              <a:pPr lvl="0"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   ATCA</a:t>
              </a:r>
            </a:p>
            <a:p>
              <a:pPr lvl="0"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TACAGCACG</a:t>
              </a:r>
            </a:p>
            <a:p>
              <a:pPr lvl="0">
                <a:spcBef>
                  <a:spcPts val="0"/>
                </a:spcBef>
              </a:pPr>
              <a:r>
                <a:rPr lang="en-US" sz="1400" b="1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4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ACATCA</a:t>
              </a:r>
            </a:p>
            <a:p>
              <a:pPr lvl="0">
                <a:spcBef>
                  <a:spcPts val="0"/>
                </a:spcBef>
              </a:pPr>
              <a:r>
                <a:rPr lang="en-US" sz="1400" b="1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14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   TCAC      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932040" y="4797152"/>
            <a:ext cx="2662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1400" b="1" dirty="0" err="1" smtClean="0">
                <a:solidFill>
                  <a:srgbClr val="800000"/>
                </a:solidFill>
                <a:latin typeface="Courier"/>
                <a:cs typeface="Courier"/>
              </a:rPr>
              <a:t>Indiv</a:t>
            </a:r>
            <a:r>
              <a:rPr lang="en-US" sz="1400" b="1" dirty="0" smtClean="0">
                <a:solidFill>
                  <a:srgbClr val="800000"/>
                </a:solidFill>
                <a:latin typeface="Courier"/>
                <a:cs typeface="Courier"/>
              </a:rPr>
              <a:t> 1 : TACAGTACGATC…</a:t>
            </a:r>
          </a:p>
          <a:p>
            <a:pPr lvl="0">
              <a:spcBef>
                <a:spcPts val="0"/>
              </a:spcBef>
            </a:pPr>
            <a:r>
              <a:rPr lang="en-US" sz="1400" b="1" dirty="0" err="1" smtClean="0">
                <a:solidFill>
                  <a:srgbClr val="000090"/>
                </a:solidFill>
                <a:latin typeface="Courier"/>
                <a:cs typeface="Courier"/>
              </a:rPr>
              <a:t>Indiv</a:t>
            </a:r>
            <a:r>
              <a:rPr lang="en-US" sz="1400" b="1" dirty="0" smtClean="0">
                <a:solidFill>
                  <a:srgbClr val="000090"/>
                </a:solidFill>
                <a:latin typeface="Courier"/>
                <a:cs typeface="Courier"/>
              </a:rPr>
              <a:t> 2 : TACAGTACGATC</a:t>
            </a:r>
            <a:r>
              <a:rPr lang="en-US" sz="1400" b="1" dirty="0">
                <a:solidFill>
                  <a:srgbClr val="000090"/>
                </a:solidFill>
                <a:latin typeface="Courier"/>
                <a:cs typeface="Courier"/>
              </a:rPr>
              <a:t>…</a:t>
            </a:r>
            <a:r>
              <a:rPr lang="en-US" sz="1400" b="1" dirty="0" smtClean="0">
                <a:solidFill>
                  <a:srgbClr val="800000"/>
                </a:solidFill>
                <a:latin typeface="Courier"/>
                <a:cs typeface="Courier"/>
              </a:rPr>
              <a:t> </a:t>
            </a:r>
            <a:endParaRPr lang="en-US" sz="1400" b="1" dirty="0">
              <a:solidFill>
                <a:srgbClr val="800000"/>
              </a:solidFill>
              <a:latin typeface="Courier"/>
              <a:cs typeface="Courier"/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5580112" y="3861048"/>
            <a:ext cx="1944216" cy="2394267"/>
            <a:chOff x="5580112" y="3861048"/>
            <a:chExt cx="1944216" cy="2394267"/>
          </a:xfrm>
        </p:grpSpPr>
        <p:sp>
          <p:nvSpPr>
            <p:cNvPr id="18" name="Rectangle 17"/>
            <p:cNvSpPr/>
            <p:nvPr/>
          </p:nvSpPr>
          <p:spPr>
            <a:xfrm>
              <a:off x="5580112" y="3861048"/>
              <a:ext cx="194421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A   02050400100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C   00300030001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G   00003002000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800000"/>
                  </a:solidFill>
                  <a:latin typeface="Courier"/>
                  <a:cs typeface="Courier"/>
                </a:rPr>
                <a:t>T   10002000010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80112" y="5301208"/>
              <a:ext cx="194421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000090"/>
                  </a:solidFill>
                  <a:latin typeface="Courier"/>
                  <a:cs typeface="Courier"/>
                </a:rPr>
                <a:t>A   03060600100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000090"/>
                  </a:solidFill>
                  <a:latin typeface="Courier"/>
                  <a:cs typeface="Courier"/>
                </a:rPr>
                <a:t>C   00300040001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000090"/>
                  </a:solidFill>
                  <a:latin typeface="Courier"/>
                  <a:cs typeface="Courier"/>
                </a:rPr>
                <a:t>G   00004003000</a:t>
              </a:r>
            </a:p>
            <a:p>
              <a:pPr>
                <a:spcBef>
                  <a:spcPts val="0"/>
                </a:spcBef>
              </a:pPr>
              <a:r>
                <a:rPr lang="en-US" sz="1400" b="1" dirty="0" smtClean="0">
                  <a:solidFill>
                    <a:srgbClr val="000090"/>
                  </a:solidFill>
                  <a:latin typeface="Courier"/>
                  <a:cs typeface="Courier"/>
                </a:rPr>
                <a:t>T   10003000010 </a:t>
              </a: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6469608" y="3861048"/>
            <a:ext cx="216024" cy="2520280"/>
          </a:xfrm>
          <a:prstGeom prst="rect">
            <a:avLst/>
          </a:prstGeom>
          <a:noFill/>
          <a:ln w="38100" cap="flat" cmpd="sng" algn="ctr">
            <a:solidFill>
              <a:srgbClr val="1C1C1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A06B-9955-1B40-B91D-6199843D409A}" type="slidenum">
              <a:rPr lang="fr-FR"/>
              <a:pPr/>
              <a:t>66</a:t>
            </a:fld>
            <a:endParaRPr lang="fr-FR" dirty="0"/>
          </a:p>
        </p:txBody>
      </p:sp>
      <p:sp>
        <p:nvSpPr>
          <p:cNvPr id="20" name="Titre 3"/>
          <p:cNvSpPr>
            <a:spLocks noGrp="1"/>
          </p:cNvSpPr>
          <p:nvPr>
            <p:ph type="title"/>
          </p:nvPr>
        </p:nvSpPr>
        <p:spPr>
          <a:xfrm>
            <a:off x="0" y="332656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fr-FR" sz="3200" b="1" dirty="0" smtClean="0">
                <a:solidFill>
                  <a:srgbClr val="E46C0A"/>
                </a:solidFill>
              </a:rPr>
              <a:t>Approche par séquence consensus</a:t>
            </a:r>
            <a:endParaRPr lang="fr-FR" sz="1100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0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Détection de SNP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7" name="Titre 3"/>
          <p:cNvSpPr>
            <a:spLocks noGrp="1"/>
          </p:cNvSpPr>
          <p:nvPr>
            <p:ph type="title"/>
          </p:nvPr>
        </p:nvSpPr>
        <p:spPr>
          <a:xfrm>
            <a:off x="0" y="332656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fr-FR" sz="3200" b="1" dirty="0" smtClean="0">
                <a:solidFill>
                  <a:srgbClr val="E46C0A"/>
                </a:solidFill>
              </a:rPr>
              <a:t>Approche </a:t>
            </a:r>
            <a:r>
              <a:rPr lang="fr-FR" sz="3200" b="1" dirty="0" err="1" smtClean="0">
                <a:solidFill>
                  <a:srgbClr val="E46C0A"/>
                </a:solidFill>
              </a:rPr>
              <a:t>probablisite</a:t>
            </a:r>
            <a:endParaRPr lang="fr-FR" sz="1100" b="1" dirty="0">
              <a:solidFill>
                <a:srgbClr val="E46C0A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11560" y="1196752"/>
            <a:ext cx="676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Wingdings"/>
              </a:rPr>
              <a:t> </a:t>
            </a:r>
            <a:r>
              <a:rPr lang="fr-FR" sz="2000" dirty="0" smtClean="0"/>
              <a:t>On donne le génotype le </a:t>
            </a:r>
            <a:r>
              <a:rPr lang="fr-FR" sz="2000" dirty="0" smtClean="0">
                <a:solidFill>
                  <a:srgbClr val="E46C0A"/>
                </a:solidFill>
              </a:rPr>
              <a:t>plus probable </a:t>
            </a:r>
            <a:r>
              <a:rPr lang="fr-FR" sz="2000" dirty="0" smtClean="0"/>
              <a:t>d’un génotype à une position. (Obtention d’un fichier VCF (GATK) ou ALR (Reads2SNP)</a:t>
            </a:r>
            <a:endParaRPr lang="fr-FR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216024" y="5022468"/>
            <a:ext cx="9036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E46C0A"/>
                </a:solidFill>
              </a:rPr>
              <a:t>Contig1@23      </a:t>
            </a:r>
            <a:r>
              <a:rPr lang="fr-FR" sz="1600" dirty="0" smtClean="0"/>
              <a:t>14[10/2/0/0]     AA|0.91      </a:t>
            </a:r>
            <a:r>
              <a:rPr lang="fr-FR" sz="1600" dirty="0"/>
              <a:t>14</a:t>
            </a:r>
            <a:r>
              <a:rPr lang="fr-FR" sz="1600" dirty="0" smtClean="0"/>
              <a:t>[</a:t>
            </a:r>
            <a:r>
              <a:rPr lang="fr-FR" sz="1600" dirty="0"/>
              <a:t>1</a:t>
            </a:r>
            <a:r>
              <a:rPr lang="fr-FR" sz="1600" dirty="0" smtClean="0"/>
              <a:t>/35/</a:t>
            </a:r>
            <a:r>
              <a:rPr lang="fr-FR" sz="1600" dirty="0"/>
              <a:t>0/0]     </a:t>
            </a:r>
            <a:r>
              <a:rPr lang="fr-FR" sz="1600" dirty="0" smtClean="0"/>
              <a:t>CC|0.99      </a:t>
            </a:r>
            <a:r>
              <a:rPr lang="fr-FR" sz="1600" dirty="0"/>
              <a:t>14[</a:t>
            </a:r>
            <a:r>
              <a:rPr lang="fr-FR" sz="1600" dirty="0" smtClean="0"/>
              <a:t>1/</a:t>
            </a:r>
            <a:r>
              <a:rPr lang="fr-FR" sz="1600" dirty="0"/>
              <a:t>2/0/0]     </a:t>
            </a:r>
            <a:r>
              <a:rPr lang="fr-FR" sz="1600" dirty="0" smtClean="0"/>
              <a:t>AC|0.6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232248" y="4374396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Individu 1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08512" y="4398628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Individu 2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180123" y="4365104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Individu 3</a:t>
            </a:r>
            <a:endParaRPr lang="fr-FR" dirty="0">
              <a:solidFill>
                <a:srgbClr val="E46C0A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032448" y="4446404"/>
            <a:ext cx="0" cy="1368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408712" y="4446404"/>
            <a:ext cx="0" cy="1368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02342" y="4149080"/>
            <a:ext cx="8798658" cy="1800200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53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Détection de SNP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7" name="Titre 3"/>
          <p:cNvSpPr>
            <a:spLocks noGrp="1"/>
          </p:cNvSpPr>
          <p:nvPr>
            <p:ph type="title"/>
          </p:nvPr>
        </p:nvSpPr>
        <p:spPr>
          <a:xfrm>
            <a:off x="0" y="332656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fr-FR" sz="3200" b="1" dirty="0" smtClean="0">
                <a:solidFill>
                  <a:srgbClr val="E46C0A"/>
                </a:solidFill>
              </a:rPr>
              <a:t>Approche </a:t>
            </a:r>
            <a:r>
              <a:rPr lang="fr-FR" sz="3200" b="1" dirty="0" err="1" smtClean="0">
                <a:solidFill>
                  <a:srgbClr val="E46C0A"/>
                </a:solidFill>
              </a:rPr>
              <a:t>probablisite</a:t>
            </a:r>
            <a:endParaRPr lang="fr-FR" sz="1100" b="1" dirty="0">
              <a:solidFill>
                <a:srgbClr val="E46C0A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11560" y="1196752"/>
            <a:ext cx="676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Wingdings"/>
              </a:rPr>
              <a:t> </a:t>
            </a:r>
            <a:r>
              <a:rPr lang="fr-FR" sz="2000" dirty="0" smtClean="0"/>
              <a:t>On donne le génotype le </a:t>
            </a:r>
            <a:r>
              <a:rPr lang="fr-FR" sz="2000" dirty="0" smtClean="0">
                <a:solidFill>
                  <a:srgbClr val="E46C0A"/>
                </a:solidFill>
              </a:rPr>
              <a:t>plus probable </a:t>
            </a:r>
            <a:r>
              <a:rPr lang="fr-FR" sz="2000" dirty="0" smtClean="0"/>
              <a:t>d’un génotype à une position. (Obtention d’un fichier VCF (GATK) ou ALR (Reads2SNP)</a:t>
            </a:r>
            <a:endParaRPr lang="fr-FR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216024" y="5022468"/>
            <a:ext cx="9036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E46C0A"/>
                </a:solidFill>
              </a:rPr>
              <a:t>Contig1@23      </a:t>
            </a:r>
            <a:r>
              <a:rPr lang="fr-FR" sz="1600" dirty="0" smtClean="0"/>
              <a:t>14[10/2/0/0]     AA|0.91      </a:t>
            </a:r>
            <a:r>
              <a:rPr lang="fr-FR" sz="1600" dirty="0"/>
              <a:t>14</a:t>
            </a:r>
            <a:r>
              <a:rPr lang="fr-FR" sz="1600" dirty="0" smtClean="0"/>
              <a:t>[</a:t>
            </a:r>
            <a:r>
              <a:rPr lang="fr-FR" sz="1600" dirty="0"/>
              <a:t>1</a:t>
            </a:r>
            <a:r>
              <a:rPr lang="fr-FR" sz="1600" dirty="0" smtClean="0"/>
              <a:t>/35/</a:t>
            </a:r>
            <a:r>
              <a:rPr lang="fr-FR" sz="1600" dirty="0"/>
              <a:t>0/0]     </a:t>
            </a:r>
            <a:r>
              <a:rPr lang="fr-FR" sz="1600" dirty="0" smtClean="0"/>
              <a:t>CC|0.99      </a:t>
            </a:r>
            <a:r>
              <a:rPr lang="fr-FR" sz="1600" dirty="0">
                <a:solidFill>
                  <a:srgbClr val="BFBFBF"/>
                </a:solidFill>
              </a:rPr>
              <a:t>14[</a:t>
            </a:r>
            <a:r>
              <a:rPr lang="fr-FR" sz="1600" dirty="0" smtClean="0">
                <a:solidFill>
                  <a:srgbClr val="BFBFBF"/>
                </a:solidFill>
              </a:rPr>
              <a:t>1/</a:t>
            </a:r>
            <a:r>
              <a:rPr lang="fr-FR" sz="1600" dirty="0">
                <a:solidFill>
                  <a:srgbClr val="BFBFBF"/>
                </a:solidFill>
              </a:rPr>
              <a:t>2/0/0]     </a:t>
            </a:r>
            <a:r>
              <a:rPr lang="fr-FR" sz="1600" dirty="0" smtClean="0">
                <a:solidFill>
                  <a:srgbClr val="BFBFBF"/>
                </a:solidFill>
              </a:rPr>
              <a:t>AC|0.6</a:t>
            </a:r>
            <a:endParaRPr lang="fr-FR" sz="1600" dirty="0">
              <a:solidFill>
                <a:srgbClr val="BFBFBF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232248" y="4374396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Individu 1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08512" y="4398628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E46C0A"/>
                </a:solidFill>
              </a:rPr>
              <a:t>Individu 2</a:t>
            </a:r>
            <a:endParaRPr lang="fr-FR" dirty="0">
              <a:solidFill>
                <a:srgbClr val="E46C0A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180123" y="4365104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BFBFBF"/>
                </a:solidFill>
              </a:rPr>
              <a:t>Individu 3</a:t>
            </a:r>
            <a:endParaRPr lang="fr-FR" dirty="0">
              <a:solidFill>
                <a:srgbClr val="BFBFBF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032448" y="4446404"/>
            <a:ext cx="0" cy="1368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408712" y="4446404"/>
            <a:ext cx="0" cy="1368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83568" y="2708920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Wingdings"/>
              </a:rPr>
              <a:t> </a:t>
            </a:r>
            <a:r>
              <a:rPr lang="fr-FR" sz="2000" dirty="0" smtClean="0"/>
              <a:t>On filtre ensuite en fixant un seuil de </a:t>
            </a:r>
            <a:r>
              <a:rPr lang="fr-FR" sz="2000" dirty="0" smtClean="0">
                <a:solidFill>
                  <a:srgbClr val="E46C0A"/>
                </a:solidFill>
              </a:rPr>
              <a:t>couverture</a:t>
            </a:r>
            <a:r>
              <a:rPr lang="fr-FR" sz="2000" dirty="0" smtClean="0"/>
              <a:t> et de </a:t>
            </a:r>
            <a:r>
              <a:rPr lang="fr-FR" sz="2000" dirty="0" smtClean="0">
                <a:solidFill>
                  <a:srgbClr val="E46C0A"/>
                </a:solidFill>
              </a:rPr>
              <a:t>probabilité</a:t>
            </a:r>
            <a:r>
              <a:rPr lang="fr-FR" sz="2000" dirty="0" smtClean="0"/>
              <a:t> !</a:t>
            </a:r>
            <a:endParaRPr lang="fr-FR" sz="2000" dirty="0"/>
          </a:p>
        </p:txBody>
      </p:sp>
      <p:sp>
        <p:nvSpPr>
          <p:cNvPr id="26" name="Rectangle 25"/>
          <p:cNvSpPr/>
          <p:nvPr/>
        </p:nvSpPr>
        <p:spPr>
          <a:xfrm>
            <a:off x="202342" y="4149080"/>
            <a:ext cx="8798658" cy="1800200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70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Détection de SNP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7" name="Titre 3"/>
          <p:cNvSpPr>
            <a:spLocks noGrp="1"/>
          </p:cNvSpPr>
          <p:nvPr>
            <p:ph type="title"/>
          </p:nvPr>
        </p:nvSpPr>
        <p:spPr>
          <a:xfrm>
            <a:off x="0" y="404664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fr-FR" sz="3200" b="1" dirty="0" smtClean="0">
                <a:solidFill>
                  <a:srgbClr val="E46C0A"/>
                </a:solidFill>
              </a:rPr>
              <a:t>Objectif final : une matrice de </a:t>
            </a:r>
            <a:r>
              <a:rPr lang="fr-FR" sz="3200" b="1" dirty="0" err="1" smtClean="0">
                <a:solidFill>
                  <a:srgbClr val="E46C0A"/>
                </a:solidFill>
              </a:rPr>
              <a:t>génotypage</a:t>
            </a:r>
            <a:endParaRPr lang="fr-FR" sz="1100" b="1" dirty="0">
              <a:solidFill>
                <a:srgbClr val="E46C0A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691680" y="2420888"/>
            <a:ext cx="583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E46C0A"/>
                </a:solidFill>
              </a:rPr>
              <a:t>SNP </a:t>
            </a:r>
            <a:r>
              <a:rPr lang="fr-FR" sz="1600" dirty="0" err="1" smtClean="0">
                <a:solidFill>
                  <a:srgbClr val="E46C0A"/>
                </a:solidFill>
              </a:rPr>
              <a:t>name</a:t>
            </a:r>
            <a:r>
              <a:rPr lang="fr-FR" sz="1600" dirty="0" smtClean="0">
                <a:solidFill>
                  <a:srgbClr val="E46C0A"/>
                </a:solidFill>
              </a:rPr>
              <a:t>           ind1 2  3  4  5  6  7   8  10 …</a:t>
            </a:r>
          </a:p>
          <a:p>
            <a:endParaRPr lang="fr-FR" sz="1600" dirty="0">
              <a:solidFill>
                <a:srgbClr val="E46C0A"/>
              </a:solidFill>
            </a:endParaRPr>
          </a:p>
          <a:p>
            <a:r>
              <a:rPr lang="fr-FR" sz="1600" dirty="0" smtClean="0">
                <a:solidFill>
                  <a:srgbClr val="E46C0A"/>
                </a:solidFill>
              </a:rPr>
              <a:t>Contig1@23	</a:t>
            </a:r>
            <a:r>
              <a:rPr lang="fr-FR" sz="1600" dirty="0" smtClean="0"/>
              <a:t>A  A  B  B  A  A  A  B  B  -  A  A</a:t>
            </a:r>
          </a:p>
          <a:p>
            <a:r>
              <a:rPr lang="fr-FR" sz="1600" dirty="0" smtClean="0">
                <a:solidFill>
                  <a:srgbClr val="E46C0A"/>
                </a:solidFill>
              </a:rPr>
              <a:t>Contig18@42</a:t>
            </a:r>
            <a:r>
              <a:rPr lang="fr-FR" sz="1600" dirty="0">
                <a:solidFill>
                  <a:srgbClr val="E46C0A"/>
                </a:solidFill>
              </a:rPr>
              <a:t>	</a:t>
            </a:r>
            <a:r>
              <a:rPr lang="fr-FR" sz="1600" dirty="0" smtClean="0"/>
              <a:t>B  A  -   A  B  B  B  A  B  A  A  -</a:t>
            </a:r>
            <a:endParaRPr lang="fr-FR" sz="1600" dirty="0"/>
          </a:p>
          <a:p>
            <a:r>
              <a:rPr lang="fr-FR" sz="1600" dirty="0" smtClean="0">
                <a:solidFill>
                  <a:srgbClr val="E46C0A"/>
                </a:solidFill>
              </a:rPr>
              <a:t>Contig143@123</a:t>
            </a:r>
            <a:r>
              <a:rPr lang="fr-FR" sz="1600" dirty="0">
                <a:solidFill>
                  <a:srgbClr val="E46C0A"/>
                </a:solidFill>
              </a:rPr>
              <a:t>	</a:t>
            </a:r>
            <a:r>
              <a:rPr lang="fr-FR" sz="1600" dirty="0"/>
              <a:t>A  </a:t>
            </a:r>
            <a:r>
              <a:rPr lang="fr-FR" sz="1600" dirty="0" smtClean="0"/>
              <a:t> A  </a:t>
            </a:r>
            <a:r>
              <a:rPr lang="fr-FR" sz="1600" dirty="0"/>
              <a:t>B  B  A  A  A  B  B  -  A  A</a:t>
            </a:r>
          </a:p>
          <a:p>
            <a:r>
              <a:rPr lang="fr-FR" sz="1600" dirty="0" smtClean="0">
                <a:solidFill>
                  <a:srgbClr val="E46C0A"/>
                </a:solidFill>
              </a:rPr>
              <a:t>Contig11123@294</a:t>
            </a:r>
            <a:r>
              <a:rPr lang="fr-FR" sz="1600" dirty="0">
                <a:solidFill>
                  <a:srgbClr val="E46C0A"/>
                </a:solidFill>
              </a:rPr>
              <a:t>	</a:t>
            </a:r>
            <a:r>
              <a:rPr lang="fr-FR" sz="1600" dirty="0" smtClean="0"/>
              <a:t>B  </a:t>
            </a:r>
            <a:r>
              <a:rPr lang="fr-FR" sz="1600" dirty="0"/>
              <a:t>A  B  B  A  A  A  B  B  -  A  A</a:t>
            </a:r>
          </a:p>
          <a:p>
            <a:r>
              <a:rPr lang="fr-FR" sz="1600" dirty="0" smtClean="0">
                <a:solidFill>
                  <a:srgbClr val="E46C0A"/>
                </a:solidFill>
              </a:rPr>
              <a:t>Contig11200@243</a:t>
            </a:r>
            <a:r>
              <a:rPr lang="fr-FR" sz="1600" dirty="0">
                <a:solidFill>
                  <a:srgbClr val="E46C0A"/>
                </a:solidFill>
              </a:rPr>
              <a:t>	</a:t>
            </a:r>
            <a:r>
              <a:rPr lang="fr-FR" sz="1600" dirty="0"/>
              <a:t>A  </a:t>
            </a:r>
            <a:r>
              <a:rPr lang="fr-FR" sz="1600" dirty="0" smtClean="0"/>
              <a:t> A  A  </a:t>
            </a:r>
            <a:r>
              <a:rPr lang="fr-FR" sz="1600" dirty="0"/>
              <a:t>B  A  A  A  </a:t>
            </a:r>
            <a:r>
              <a:rPr lang="fr-FR" sz="1600" dirty="0" smtClean="0"/>
              <a:t>A  </a:t>
            </a:r>
            <a:r>
              <a:rPr lang="fr-FR" sz="1600" dirty="0"/>
              <a:t>B  </a:t>
            </a:r>
            <a:r>
              <a:rPr lang="fr-FR" sz="1600" dirty="0" smtClean="0"/>
              <a:t>A  </a:t>
            </a:r>
            <a:r>
              <a:rPr lang="fr-FR" sz="1600" dirty="0"/>
              <a:t>A  A</a:t>
            </a:r>
          </a:p>
          <a:p>
            <a:r>
              <a:rPr lang="fr-FR" sz="1600" dirty="0" smtClean="0">
                <a:solidFill>
                  <a:srgbClr val="E46C0A"/>
                </a:solidFill>
              </a:rPr>
              <a:t>Contig2900@2</a:t>
            </a:r>
            <a:r>
              <a:rPr lang="fr-FR" sz="1600" dirty="0">
                <a:solidFill>
                  <a:srgbClr val="E46C0A"/>
                </a:solidFill>
              </a:rPr>
              <a:t>	</a:t>
            </a:r>
            <a:r>
              <a:rPr lang="fr-FR" sz="1600" dirty="0"/>
              <a:t>B  A  -   A  B  B  B  A  B  A  A  -</a:t>
            </a:r>
          </a:p>
          <a:p>
            <a:endParaRPr lang="fr-FR" sz="1600" dirty="0"/>
          </a:p>
        </p:txBody>
      </p:sp>
      <p:sp>
        <p:nvSpPr>
          <p:cNvPr id="26" name="Rectangle 25"/>
          <p:cNvSpPr/>
          <p:nvPr/>
        </p:nvSpPr>
        <p:spPr>
          <a:xfrm>
            <a:off x="1259632" y="2276872"/>
            <a:ext cx="5762075" cy="2376264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67544" y="119675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Format final d’une table de </a:t>
            </a:r>
            <a:r>
              <a:rPr lang="fr-FR" dirty="0" err="1" smtClean="0"/>
              <a:t>génotypage</a:t>
            </a:r>
            <a:r>
              <a:rPr lang="fr-FR" dirty="0" smtClean="0"/>
              <a:t> : allèle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fr-FR" dirty="0" smtClean="0"/>
              <a:t>  pour le parent 1, </a:t>
            </a:r>
            <a:r>
              <a:rPr lang="fr-FR" dirty="0" smtClean="0">
                <a:solidFill>
                  <a:srgbClr val="E46C0A"/>
                </a:solidFill>
              </a:rPr>
              <a:t>B</a:t>
            </a:r>
            <a:r>
              <a:rPr lang="fr-FR" dirty="0" smtClean="0"/>
              <a:t> pour le parent 2.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55576" y="5157192"/>
            <a:ext cx="7056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</a:t>
            </a:r>
            <a:r>
              <a:rPr lang="fr-FR" dirty="0" smtClean="0"/>
              <a:t>êt à être utiliser pour différents types d’analyses ! </a:t>
            </a:r>
          </a:p>
          <a:p>
            <a:r>
              <a:rPr lang="fr-FR" dirty="0"/>
              <a:t>	</a:t>
            </a:r>
            <a:r>
              <a:rPr lang="fr-FR" dirty="0" smtClean="0"/>
              <a:t>- Recherche de QTL ?</a:t>
            </a:r>
          </a:p>
          <a:p>
            <a:r>
              <a:rPr lang="fr-FR" dirty="0"/>
              <a:t>	</a:t>
            </a:r>
            <a:r>
              <a:rPr lang="fr-FR" dirty="0" smtClean="0"/>
              <a:t>- Cartographie ?</a:t>
            </a:r>
          </a:p>
          <a:p>
            <a:r>
              <a:rPr lang="fr-FR" dirty="0"/>
              <a:t>	</a:t>
            </a:r>
            <a:r>
              <a:rPr lang="fr-FR" dirty="0" smtClean="0"/>
              <a:t>- Structure de la pop ?</a:t>
            </a:r>
          </a:p>
          <a:p>
            <a:r>
              <a:rPr lang="fr-FR" dirty="0"/>
              <a:t>	</a:t>
            </a:r>
            <a:r>
              <a:rPr lang="fr-FR" dirty="0" smtClean="0"/>
              <a:t>-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152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355976" y="1960240"/>
            <a:ext cx="4680520" cy="3340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Identification de </a:t>
            </a:r>
            <a:r>
              <a:rPr lang="fr-FR" sz="2400" dirty="0" smtClean="0">
                <a:solidFill>
                  <a:srgbClr val="E46C0A"/>
                </a:solidFill>
              </a:rPr>
              <a:t>marqueurs génomiques</a:t>
            </a:r>
            <a:r>
              <a:rPr lang="fr-FR" sz="2400" dirty="0" smtClean="0"/>
              <a:t> sur l’ensemble du génomes : </a:t>
            </a:r>
            <a:r>
              <a:rPr lang="fr-FR" sz="2400" dirty="0" smtClean="0">
                <a:solidFill>
                  <a:srgbClr val="E46C0A"/>
                </a:solidFill>
              </a:rPr>
              <a:t>SNP</a:t>
            </a:r>
            <a:r>
              <a:rPr lang="fr-FR" sz="2400" dirty="0" smtClean="0"/>
              <a:t>.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Permet ensuite de trouvé des lien entre </a:t>
            </a:r>
            <a:r>
              <a:rPr lang="fr-FR" sz="2400" dirty="0" smtClean="0">
                <a:solidFill>
                  <a:srgbClr val="E46C0A"/>
                </a:solidFill>
              </a:rPr>
              <a:t>génotype</a:t>
            </a:r>
            <a:r>
              <a:rPr lang="fr-FR" sz="2400" dirty="0" smtClean="0"/>
              <a:t> et </a:t>
            </a:r>
            <a:r>
              <a:rPr lang="fr-FR" sz="2400" dirty="0" smtClean="0">
                <a:solidFill>
                  <a:srgbClr val="E46C0A"/>
                </a:solidFill>
              </a:rPr>
              <a:t>phénotype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 utilisation de </a:t>
            </a:r>
            <a:r>
              <a:rPr lang="fr-FR" sz="2400" dirty="0" smtClean="0">
                <a:solidFill>
                  <a:srgbClr val="E46C0A"/>
                </a:solidFill>
                <a:sym typeface="Wingdings"/>
              </a:rPr>
              <a:t>sélection assistée par marqueur</a:t>
            </a:r>
            <a:r>
              <a:rPr lang="fr-FR" sz="2400" dirty="0" smtClean="0">
                <a:sym typeface="Wingdings"/>
              </a:rPr>
              <a:t> (SAM) !</a:t>
            </a:r>
            <a:endParaRPr lang="fr-FR" sz="2400" dirty="0" smtClean="0"/>
          </a:p>
          <a:p>
            <a:pPr lvl="3"/>
            <a:endParaRPr lang="fr-FR" sz="16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grpSp>
        <p:nvGrpSpPr>
          <p:cNvPr id="14" name="Grouper 13"/>
          <p:cNvGrpSpPr/>
          <p:nvPr/>
        </p:nvGrpSpPr>
        <p:grpSpPr>
          <a:xfrm>
            <a:off x="35496" y="1700808"/>
            <a:ext cx="3960440" cy="4536504"/>
            <a:chOff x="2131894" y="2904232"/>
            <a:chExt cx="3448218" cy="4264124"/>
          </a:xfrm>
        </p:grpSpPr>
        <p:pic>
          <p:nvPicPr>
            <p:cNvPr id="8" name="Image 7" descr="SNP_assisted_breeding.jpe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19"/>
            <a:stretch/>
          </p:blipFill>
          <p:spPr>
            <a:xfrm>
              <a:off x="2267744" y="2904232"/>
              <a:ext cx="3240360" cy="2829024"/>
            </a:xfrm>
            <a:prstGeom prst="rect">
              <a:avLst/>
            </a:prstGeom>
          </p:spPr>
        </p:pic>
        <p:pic>
          <p:nvPicPr>
            <p:cNvPr id="12" name="Image 11" descr="SNP_assisted_breeding.jpe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" t="85184" r="-2097" b="-6111"/>
            <a:stretch/>
          </p:blipFill>
          <p:spPr>
            <a:xfrm>
              <a:off x="2131894" y="5733256"/>
              <a:ext cx="3448218" cy="1435100"/>
            </a:xfrm>
            <a:prstGeom prst="rect">
              <a:avLst/>
            </a:prstGeom>
          </p:spPr>
        </p:pic>
      </p:grpSp>
      <p:sp>
        <p:nvSpPr>
          <p:cNvPr id="13" name="ZoneTexte 12"/>
          <p:cNvSpPr txBox="1"/>
          <p:nvPr/>
        </p:nvSpPr>
        <p:spPr>
          <a:xfrm>
            <a:off x="0" y="6381328"/>
            <a:ext cx="471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hlinkClick r:id="rId3"/>
              </a:rPr>
              <a:t>http://</a:t>
            </a:r>
            <a:r>
              <a:rPr lang="fr-FR" sz="1200" dirty="0" smtClean="0">
                <a:hlinkClick r:id="rId3"/>
              </a:rPr>
              <a:t>www.nature.com/</a:t>
            </a:r>
            <a:r>
              <a:rPr lang="fr-FR" sz="1200" dirty="0">
                <a:hlinkClick r:id="rId3"/>
              </a:rPr>
              <a:t>nbt/journal/v30/n8/</a:t>
            </a:r>
            <a:r>
              <a:rPr lang="fr-FR" sz="1200" dirty="0" smtClean="0">
                <a:hlinkClick r:id="rId3"/>
              </a:rPr>
              <a:t>fig_tab</a:t>
            </a:r>
            <a:r>
              <a:rPr lang="fr-FR" sz="1200" dirty="0">
                <a:hlinkClick r:id="rId3"/>
              </a:rPr>
              <a:t>/nbt.2319_F1.</a:t>
            </a:r>
            <a:r>
              <a:rPr lang="fr-FR" sz="1200" dirty="0" smtClean="0">
                <a:hlinkClick r:id="rId3"/>
              </a:rPr>
              <a:t>html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sp>
        <p:nvSpPr>
          <p:cNvPr id="11" name="Titre 3"/>
          <p:cNvSpPr txBox="1">
            <a:spLocks/>
          </p:cNvSpPr>
          <p:nvPr/>
        </p:nvSpPr>
        <p:spPr>
          <a:xfrm>
            <a:off x="467544" y="404664"/>
            <a:ext cx="8229600" cy="868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E46C0A"/>
                </a:solidFill>
              </a:rPr>
              <a:t>Applications : Marqueurs Moléculaires</a:t>
            </a:r>
            <a:endParaRPr lang="fr-FR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3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71600" y="1772816"/>
            <a:ext cx="7704856" cy="4061048"/>
          </a:xfrm>
        </p:spPr>
        <p:txBody>
          <a:bodyPr/>
          <a:lstStyle/>
          <a:p>
            <a:r>
              <a:rPr lang="fr-FR" dirty="0" smtClean="0"/>
              <a:t>Introduction NGS</a:t>
            </a:r>
          </a:p>
          <a:p>
            <a:r>
              <a:rPr lang="fr-FR" dirty="0" smtClean="0"/>
              <a:t>Les reads : la donnée initiale du bio-informaticien</a:t>
            </a:r>
          </a:p>
          <a:p>
            <a:r>
              <a:rPr lang="fr-FR" dirty="0" smtClean="0"/>
              <a:t>Assemblage de-novo</a:t>
            </a:r>
          </a:p>
          <a:p>
            <a:r>
              <a:rPr lang="fr-FR" dirty="0" smtClean="0"/>
              <a:t>Mapping sur un génome connu</a:t>
            </a:r>
          </a:p>
          <a:p>
            <a:r>
              <a:rPr lang="fr-FR" dirty="0" smtClean="0"/>
              <a:t>Détection de SNP</a:t>
            </a:r>
          </a:p>
          <a:p>
            <a:r>
              <a:rPr lang="fr-FR" dirty="0" smtClean="0"/>
              <a:t>Conclusions et discussions</a:t>
            </a:r>
            <a:endParaRPr lang="fr-FR" dirty="0">
              <a:solidFill>
                <a:srgbClr val="000000"/>
              </a:solidFill>
            </a:endParaRPr>
          </a:p>
          <a:p>
            <a:endParaRPr lang="fr-FR" sz="2000" dirty="0" smtClean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A06B-9955-1B40-B91D-6199843D409A}" type="slidenum">
              <a:rPr lang="fr-FR"/>
              <a:pPr/>
              <a:t>70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Plan de la présentation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12" y="548680"/>
            <a:ext cx="8147248" cy="774923"/>
          </a:xfrm>
        </p:spPr>
        <p:txBody>
          <a:bodyPr>
            <a:normAutofit/>
          </a:bodyPr>
          <a:lstStyle/>
          <a:p>
            <a:pPr algn="ctr"/>
            <a:r>
              <a:rPr lang="fr-FR" sz="3800" b="1" i="0" dirty="0" smtClean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NGS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fr-FR" sz="4000" b="1" i="0" dirty="0" smtClean="0">
                <a:solidFill>
                  <a:schemeClr val="accent6">
                    <a:lumMod val="75000"/>
                  </a:schemeClr>
                </a:solidFill>
              </a:rPr>
              <a:t>des reads </a:t>
            </a:r>
            <a:r>
              <a:rPr lang="fr-FR" sz="4000" b="1" i="0" dirty="0">
                <a:solidFill>
                  <a:schemeClr val="accent6">
                    <a:lumMod val="75000"/>
                  </a:schemeClr>
                </a:solidFill>
              </a:rPr>
              <a:t>aux </a:t>
            </a:r>
            <a:r>
              <a:rPr lang="fr-FR" sz="4000" b="1" i="0" dirty="0" err="1" smtClean="0">
                <a:solidFill>
                  <a:schemeClr val="accent6">
                    <a:lumMod val="75000"/>
                  </a:schemeClr>
                </a:solidFill>
              </a:rPr>
              <a:t>SNPs</a:t>
            </a:r>
            <a:endParaRPr lang="fr-FR" sz="3800" b="1" i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5157192"/>
            <a:ext cx="7056784" cy="720080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858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E46C0A"/>
                </a:solidFill>
              </a:rPr>
              <a:t>La </a:t>
            </a:r>
            <a:r>
              <a:rPr lang="fr-FR" sz="4000" b="1" dirty="0" err="1" smtClean="0">
                <a:solidFill>
                  <a:srgbClr val="E46C0A"/>
                </a:solidFill>
              </a:rPr>
              <a:t>bioinfo</a:t>
            </a:r>
            <a:r>
              <a:rPr lang="fr-FR" sz="4000" b="1" dirty="0" smtClean="0">
                <a:solidFill>
                  <a:srgbClr val="E46C0A"/>
                </a:solidFill>
              </a:rPr>
              <a:t> c’est aussi …</a:t>
            </a:r>
            <a:endParaRPr lang="fr-FR" sz="4000" b="1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772816"/>
            <a:ext cx="5256584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sz="6500" dirty="0" smtClean="0"/>
              <a:t>Etude de l’expression</a:t>
            </a:r>
          </a:p>
          <a:p>
            <a:pPr lvl="1"/>
            <a:r>
              <a:rPr lang="fr-FR" sz="6500" dirty="0" smtClean="0"/>
              <a:t>Phylogénie</a:t>
            </a:r>
          </a:p>
          <a:p>
            <a:pPr lvl="1"/>
            <a:r>
              <a:rPr lang="fr-FR" sz="5800" dirty="0" smtClean="0"/>
              <a:t>Recherche de gènes apparentés</a:t>
            </a:r>
          </a:p>
          <a:p>
            <a:pPr lvl="1"/>
            <a:r>
              <a:rPr lang="fr-FR" sz="5100" dirty="0" smtClean="0"/>
              <a:t>Annotation des gènes</a:t>
            </a:r>
          </a:p>
          <a:p>
            <a:pPr lvl="1"/>
            <a:r>
              <a:rPr lang="fr-FR" sz="5100" dirty="0" smtClean="0"/>
              <a:t>Structure des protéines</a:t>
            </a:r>
          </a:p>
          <a:p>
            <a:pPr lvl="1"/>
            <a:r>
              <a:rPr lang="fr-FR" sz="3600" dirty="0" smtClean="0"/>
              <a:t>Analyses de réseaux</a:t>
            </a:r>
          </a:p>
          <a:p>
            <a:pPr lvl="1"/>
            <a:r>
              <a:rPr lang="fr-FR" sz="3600" dirty="0" smtClean="0"/>
              <a:t>Réalisation de cartes génétiques</a:t>
            </a:r>
          </a:p>
          <a:p>
            <a:pPr lvl="1"/>
            <a:r>
              <a:rPr lang="fr-FR" sz="2900" dirty="0" smtClean="0"/>
              <a:t>Recherche de </a:t>
            </a:r>
            <a:r>
              <a:rPr lang="fr-FR" sz="2900" dirty="0" err="1" smtClean="0"/>
              <a:t>QTLs</a:t>
            </a:r>
            <a:endParaRPr lang="fr-FR" sz="2900" dirty="0" smtClean="0"/>
          </a:p>
          <a:p>
            <a:pPr lvl="1"/>
            <a:r>
              <a:rPr lang="fr-FR" sz="2900" dirty="0" smtClean="0"/>
              <a:t>Lien gène – ARN – Protéines</a:t>
            </a:r>
          </a:p>
          <a:p>
            <a:pPr lvl="1"/>
            <a:r>
              <a:rPr lang="fr-FR" sz="2900" dirty="0" smtClean="0"/>
              <a:t>Création d’algorithme</a:t>
            </a:r>
          </a:p>
          <a:p>
            <a:pPr lvl="1"/>
            <a:r>
              <a:rPr lang="fr-FR" sz="2900" dirty="0" smtClean="0"/>
              <a:t>Blast de séquences</a:t>
            </a:r>
          </a:p>
          <a:p>
            <a:pPr lvl="1"/>
            <a:r>
              <a:rPr lang="fr-FR" sz="2500" dirty="0" smtClean="0"/>
              <a:t>Etude de la structure d’une population</a:t>
            </a:r>
            <a:endParaRPr lang="fr-FR" sz="2500" dirty="0" smtClean="0"/>
          </a:p>
          <a:p>
            <a:pPr lvl="1">
              <a:buFontTx/>
              <a:buChar char="-"/>
            </a:pPr>
            <a:r>
              <a:rPr lang="fr-FR" sz="2500" dirty="0" smtClean="0"/>
              <a:t>Etude de l’évolution d’un espèce</a:t>
            </a:r>
          </a:p>
          <a:p>
            <a:pPr lvl="1">
              <a:buFontTx/>
              <a:buChar char="-"/>
            </a:pPr>
            <a:r>
              <a:rPr lang="fr-FR" sz="2500" dirty="0" smtClean="0"/>
              <a:t>…</a:t>
            </a:r>
            <a:endParaRPr lang="fr-FR" sz="25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Conclusion et discussion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538" y="1772816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2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648072"/>
          </a:xfrm>
        </p:spPr>
        <p:txBody>
          <a:bodyPr>
            <a:normAutofit/>
          </a:bodyPr>
          <a:lstStyle/>
          <a:p>
            <a:r>
              <a:rPr lang="fr-FR" sz="2800" b="1" dirty="0" smtClean="0">
                <a:solidFill>
                  <a:srgbClr val="E46C0A"/>
                </a:solidFill>
              </a:rPr>
              <a:t>Toujours des cas particuliers !</a:t>
            </a:r>
            <a:endParaRPr lang="fr-FR" sz="2800" b="1" dirty="0">
              <a:solidFill>
                <a:srgbClr val="E46C0A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Conclusion et discussion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55576" y="1052736"/>
            <a:ext cx="1080120" cy="369332"/>
          </a:xfrm>
          <a:prstGeom prst="rect">
            <a:avLst/>
          </a:prstGeom>
          <a:noFill/>
          <a:ln>
            <a:solidFill>
              <a:schemeClr val="accent3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Diploidy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4" name="Connecteur droit 93"/>
          <p:cNvCxnSpPr/>
          <p:nvPr/>
        </p:nvCxnSpPr>
        <p:spPr bwMode="auto">
          <a:xfrm>
            <a:off x="3203848" y="1556792"/>
            <a:ext cx="0" cy="44644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5" name="ZoneTexte 94"/>
          <p:cNvSpPr txBox="1"/>
          <p:nvPr/>
        </p:nvSpPr>
        <p:spPr>
          <a:xfrm>
            <a:off x="251520" y="1794302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Transcripts</a:t>
            </a:r>
            <a:r>
              <a:rPr lang="fr-FR" sz="1600" dirty="0" smtClean="0"/>
              <a:t> of Gene 1</a:t>
            </a:r>
            <a:endParaRPr lang="fr-FR" sz="1600" dirty="0"/>
          </a:p>
        </p:txBody>
      </p:sp>
      <p:cxnSp>
        <p:nvCxnSpPr>
          <p:cNvPr id="96" name="Connecteur droit 95"/>
          <p:cNvCxnSpPr/>
          <p:nvPr/>
        </p:nvCxnSpPr>
        <p:spPr bwMode="auto">
          <a:xfrm>
            <a:off x="251520" y="2636912"/>
            <a:ext cx="288032" cy="72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7" name="Connecteur droit 96"/>
          <p:cNvCxnSpPr/>
          <p:nvPr/>
        </p:nvCxnSpPr>
        <p:spPr bwMode="auto">
          <a:xfrm flipV="1">
            <a:off x="395536" y="2789312"/>
            <a:ext cx="440432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Connecteur droit 97"/>
          <p:cNvCxnSpPr/>
          <p:nvPr/>
        </p:nvCxnSpPr>
        <p:spPr bwMode="auto">
          <a:xfrm flipV="1">
            <a:off x="611560" y="2941712"/>
            <a:ext cx="376808" cy="2712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Connecteur droit 98"/>
          <p:cNvCxnSpPr/>
          <p:nvPr/>
        </p:nvCxnSpPr>
        <p:spPr bwMode="auto">
          <a:xfrm flipV="1">
            <a:off x="2051720" y="2420888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Connecteur droit 99"/>
          <p:cNvCxnSpPr/>
          <p:nvPr/>
        </p:nvCxnSpPr>
        <p:spPr bwMode="auto">
          <a:xfrm>
            <a:off x="755576" y="2636912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Connecteur droit 100"/>
          <p:cNvCxnSpPr/>
          <p:nvPr/>
        </p:nvCxnSpPr>
        <p:spPr bwMode="auto">
          <a:xfrm>
            <a:off x="1475656" y="2780928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cteur droit 101"/>
          <p:cNvCxnSpPr/>
          <p:nvPr/>
        </p:nvCxnSpPr>
        <p:spPr bwMode="auto">
          <a:xfrm flipV="1">
            <a:off x="1187624" y="2852936"/>
            <a:ext cx="36004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Connecteur droit 102"/>
          <p:cNvCxnSpPr/>
          <p:nvPr/>
        </p:nvCxnSpPr>
        <p:spPr bwMode="auto">
          <a:xfrm>
            <a:off x="1259632" y="2420888"/>
            <a:ext cx="36004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Connecteur droit 103"/>
          <p:cNvCxnSpPr/>
          <p:nvPr/>
        </p:nvCxnSpPr>
        <p:spPr bwMode="auto">
          <a:xfrm>
            <a:off x="1907704" y="2924944"/>
            <a:ext cx="432048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5" name="Connecteur droit 104"/>
          <p:cNvCxnSpPr/>
          <p:nvPr/>
        </p:nvCxnSpPr>
        <p:spPr bwMode="auto">
          <a:xfrm>
            <a:off x="2195736" y="2780928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6" name="Connecteur droit 105"/>
          <p:cNvCxnSpPr/>
          <p:nvPr/>
        </p:nvCxnSpPr>
        <p:spPr bwMode="auto">
          <a:xfrm>
            <a:off x="1547664" y="2996952"/>
            <a:ext cx="36004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7" name="Grouper 106"/>
          <p:cNvGrpSpPr/>
          <p:nvPr/>
        </p:nvGrpSpPr>
        <p:grpSpPr>
          <a:xfrm>
            <a:off x="1043608" y="3710116"/>
            <a:ext cx="1942289" cy="510972"/>
            <a:chOff x="638572" y="2825417"/>
            <a:chExt cx="2344397" cy="864096"/>
          </a:xfrm>
        </p:grpSpPr>
        <p:sp>
          <p:nvSpPr>
            <p:cNvPr id="108" name="Flèche vers le bas 107"/>
            <p:cNvSpPr/>
            <p:nvPr/>
          </p:nvSpPr>
          <p:spPr bwMode="auto">
            <a:xfrm>
              <a:off x="638572" y="2825417"/>
              <a:ext cx="504056" cy="864096"/>
            </a:xfrm>
            <a:prstGeom prst="downArrow">
              <a:avLst/>
            </a:prstGeom>
            <a:solidFill>
              <a:srgbClr val="80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1420813" y="2947188"/>
              <a:ext cx="1562156" cy="572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dirty="0" err="1" smtClean="0"/>
                <a:t>Assembling</a:t>
              </a:r>
              <a:endParaRPr lang="fr-FR" sz="1600" i="1" dirty="0"/>
            </a:p>
          </p:txBody>
        </p:sp>
      </p:grpSp>
      <p:cxnSp>
        <p:nvCxnSpPr>
          <p:cNvPr id="110" name="Connecteur droit 109"/>
          <p:cNvCxnSpPr/>
          <p:nvPr/>
        </p:nvCxnSpPr>
        <p:spPr bwMode="auto">
          <a:xfrm>
            <a:off x="234752" y="53732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Connecteur droit 110"/>
          <p:cNvCxnSpPr/>
          <p:nvPr/>
        </p:nvCxnSpPr>
        <p:spPr bwMode="auto">
          <a:xfrm>
            <a:off x="387152" y="55256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Connecteur droit 111"/>
          <p:cNvCxnSpPr/>
          <p:nvPr/>
        </p:nvCxnSpPr>
        <p:spPr bwMode="auto">
          <a:xfrm>
            <a:off x="539552" y="56780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Connecteur droit 112"/>
          <p:cNvCxnSpPr/>
          <p:nvPr/>
        </p:nvCxnSpPr>
        <p:spPr bwMode="auto">
          <a:xfrm>
            <a:off x="2034952" y="53732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4" name="Connecteur droit 113"/>
          <p:cNvCxnSpPr/>
          <p:nvPr/>
        </p:nvCxnSpPr>
        <p:spPr bwMode="auto">
          <a:xfrm>
            <a:off x="810816" y="5445224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Connecteur droit 114"/>
          <p:cNvCxnSpPr/>
          <p:nvPr/>
        </p:nvCxnSpPr>
        <p:spPr bwMode="auto">
          <a:xfrm>
            <a:off x="1458888" y="5517232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6" name="Connecteur droit 115"/>
          <p:cNvCxnSpPr/>
          <p:nvPr/>
        </p:nvCxnSpPr>
        <p:spPr bwMode="auto">
          <a:xfrm>
            <a:off x="1098848" y="5589240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7" name="Connecteur droit 116"/>
          <p:cNvCxnSpPr/>
          <p:nvPr/>
        </p:nvCxnSpPr>
        <p:spPr bwMode="auto">
          <a:xfrm>
            <a:off x="1170856" y="53732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8" name="Connecteur droit 117"/>
          <p:cNvCxnSpPr/>
          <p:nvPr/>
        </p:nvCxnSpPr>
        <p:spPr bwMode="auto">
          <a:xfrm>
            <a:off x="1890936" y="5661248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9" name="Connecteur droit 118"/>
          <p:cNvCxnSpPr/>
          <p:nvPr/>
        </p:nvCxnSpPr>
        <p:spPr bwMode="auto">
          <a:xfrm>
            <a:off x="2178968" y="5517232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0" name="Connecteur droit 119"/>
          <p:cNvCxnSpPr/>
          <p:nvPr/>
        </p:nvCxnSpPr>
        <p:spPr bwMode="auto">
          <a:xfrm>
            <a:off x="1530896" y="573325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2" name="ZoneTexte 171"/>
          <p:cNvSpPr txBox="1"/>
          <p:nvPr/>
        </p:nvSpPr>
        <p:spPr>
          <a:xfrm>
            <a:off x="429180" y="4746630"/>
            <a:ext cx="1735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Contig of Gene 1</a:t>
            </a:r>
            <a:endParaRPr lang="fr-FR" sz="1600" dirty="0"/>
          </a:p>
        </p:txBody>
      </p:sp>
      <p:cxnSp>
        <p:nvCxnSpPr>
          <p:cNvPr id="174" name="Connecteur droit 173"/>
          <p:cNvCxnSpPr/>
          <p:nvPr/>
        </p:nvCxnSpPr>
        <p:spPr bwMode="auto">
          <a:xfrm>
            <a:off x="251520" y="5949280"/>
            <a:ext cx="259228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8083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7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648072"/>
          </a:xfrm>
        </p:spPr>
        <p:txBody>
          <a:bodyPr>
            <a:normAutofit/>
          </a:bodyPr>
          <a:lstStyle/>
          <a:p>
            <a:r>
              <a:rPr lang="fr-FR" sz="2800" b="1" dirty="0" smtClean="0">
                <a:solidFill>
                  <a:srgbClr val="E46C0A"/>
                </a:solidFill>
              </a:rPr>
              <a:t>Toujours des cas particuliers !</a:t>
            </a:r>
            <a:endParaRPr lang="fr-FR" sz="2800" b="1" dirty="0">
              <a:solidFill>
                <a:srgbClr val="E46C0A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Conclusion et discussion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55576" y="1052736"/>
            <a:ext cx="1080120" cy="369332"/>
          </a:xfrm>
          <a:prstGeom prst="rect">
            <a:avLst/>
          </a:prstGeom>
          <a:noFill/>
          <a:ln>
            <a:solidFill>
              <a:schemeClr val="accent3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Diploidy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5436096" y="1052736"/>
            <a:ext cx="1296144" cy="369332"/>
          </a:xfrm>
          <a:prstGeom prst="rect">
            <a:avLst/>
          </a:prstGeom>
          <a:noFill/>
          <a:ln>
            <a:solidFill>
              <a:schemeClr val="accent3">
                <a:lumMod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 err="1"/>
              <a:t>Polyploidy</a:t>
            </a:r>
            <a:endParaRPr lang="fr-FR" dirty="0"/>
          </a:p>
        </p:txBody>
      </p:sp>
      <p:cxnSp>
        <p:nvCxnSpPr>
          <p:cNvPr id="94" name="Connecteur droit 93"/>
          <p:cNvCxnSpPr/>
          <p:nvPr/>
        </p:nvCxnSpPr>
        <p:spPr bwMode="auto">
          <a:xfrm>
            <a:off x="3203848" y="1556792"/>
            <a:ext cx="0" cy="44644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5" name="ZoneTexte 94"/>
          <p:cNvSpPr txBox="1"/>
          <p:nvPr/>
        </p:nvSpPr>
        <p:spPr>
          <a:xfrm>
            <a:off x="251520" y="1794302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Transcripts</a:t>
            </a:r>
            <a:r>
              <a:rPr lang="fr-FR" sz="1600" dirty="0" smtClean="0"/>
              <a:t> of Gene 1</a:t>
            </a:r>
            <a:endParaRPr lang="fr-FR" sz="1600" dirty="0"/>
          </a:p>
        </p:txBody>
      </p:sp>
      <p:cxnSp>
        <p:nvCxnSpPr>
          <p:cNvPr id="96" name="Connecteur droit 95"/>
          <p:cNvCxnSpPr/>
          <p:nvPr/>
        </p:nvCxnSpPr>
        <p:spPr bwMode="auto">
          <a:xfrm>
            <a:off x="251520" y="2636912"/>
            <a:ext cx="288032" cy="72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7" name="Connecteur droit 96"/>
          <p:cNvCxnSpPr/>
          <p:nvPr/>
        </p:nvCxnSpPr>
        <p:spPr bwMode="auto">
          <a:xfrm flipV="1">
            <a:off x="395536" y="2789312"/>
            <a:ext cx="440432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Connecteur droit 97"/>
          <p:cNvCxnSpPr/>
          <p:nvPr/>
        </p:nvCxnSpPr>
        <p:spPr bwMode="auto">
          <a:xfrm flipV="1">
            <a:off x="611560" y="2941712"/>
            <a:ext cx="376808" cy="2712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Connecteur droit 98"/>
          <p:cNvCxnSpPr/>
          <p:nvPr/>
        </p:nvCxnSpPr>
        <p:spPr bwMode="auto">
          <a:xfrm flipV="1">
            <a:off x="2051720" y="2420888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Connecteur droit 99"/>
          <p:cNvCxnSpPr/>
          <p:nvPr/>
        </p:nvCxnSpPr>
        <p:spPr bwMode="auto">
          <a:xfrm>
            <a:off x="755576" y="2636912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Connecteur droit 100"/>
          <p:cNvCxnSpPr/>
          <p:nvPr/>
        </p:nvCxnSpPr>
        <p:spPr bwMode="auto">
          <a:xfrm>
            <a:off x="1475656" y="2780928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cteur droit 101"/>
          <p:cNvCxnSpPr/>
          <p:nvPr/>
        </p:nvCxnSpPr>
        <p:spPr bwMode="auto">
          <a:xfrm flipV="1">
            <a:off x="1187624" y="2852936"/>
            <a:ext cx="36004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Connecteur droit 102"/>
          <p:cNvCxnSpPr/>
          <p:nvPr/>
        </p:nvCxnSpPr>
        <p:spPr bwMode="auto">
          <a:xfrm>
            <a:off x="1259632" y="2420888"/>
            <a:ext cx="36004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Connecteur droit 103"/>
          <p:cNvCxnSpPr/>
          <p:nvPr/>
        </p:nvCxnSpPr>
        <p:spPr bwMode="auto">
          <a:xfrm>
            <a:off x="1907704" y="2924944"/>
            <a:ext cx="432048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5" name="Connecteur droit 104"/>
          <p:cNvCxnSpPr/>
          <p:nvPr/>
        </p:nvCxnSpPr>
        <p:spPr bwMode="auto">
          <a:xfrm>
            <a:off x="2195736" y="2780928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6" name="Connecteur droit 105"/>
          <p:cNvCxnSpPr/>
          <p:nvPr/>
        </p:nvCxnSpPr>
        <p:spPr bwMode="auto">
          <a:xfrm>
            <a:off x="1547664" y="2996952"/>
            <a:ext cx="36004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7" name="Grouper 106"/>
          <p:cNvGrpSpPr/>
          <p:nvPr/>
        </p:nvGrpSpPr>
        <p:grpSpPr>
          <a:xfrm>
            <a:off x="1043608" y="3710116"/>
            <a:ext cx="1942289" cy="510972"/>
            <a:chOff x="638572" y="2825417"/>
            <a:chExt cx="2344397" cy="864096"/>
          </a:xfrm>
        </p:grpSpPr>
        <p:sp>
          <p:nvSpPr>
            <p:cNvPr id="108" name="Flèche vers le bas 107"/>
            <p:cNvSpPr/>
            <p:nvPr/>
          </p:nvSpPr>
          <p:spPr bwMode="auto">
            <a:xfrm>
              <a:off x="638572" y="2825417"/>
              <a:ext cx="504056" cy="864096"/>
            </a:xfrm>
            <a:prstGeom prst="downArrow">
              <a:avLst/>
            </a:prstGeom>
            <a:solidFill>
              <a:srgbClr val="80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1420813" y="2947188"/>
              <a:ext cx="1562156" cy="572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dirty="0" err="1" smtClean="0"/>
                <a:t>Assembling</a:t>
              </a:r>
              <a:endParaRPr lang="fr-FR" sz="1600" i="1" dirty="0"/>
            </a:p>
          </p:txBody>
        </p:sp>
      </p:grpSp>
      <p:cxnSp>
        <p:nvCxnSpPr>
          <p:cNvPr id="110" name="Connecteur droit 109"/>
          <p:cNvCxnSpPr/>
          <p:nvPr/>
        </p:nvCxnSpPr>
        <p:spPr bwMode="auto">
          <a:xfrm>
            <a:off x="234752" y="53732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Connecteur droit 110"/>
          <p:cNvCxnSpPr/>
          <p:nvPr/>
        </p:nvCxnSpPr>
        <p:spPr bwMode="auto">
          <a:xfrm>
            <a:off x="387152" y="55256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Connecteur droit 111"/>
          <p:cNvCxnSpPr/>
          <p:nvPr/>
        </p:nvCxnSpPr>
        <p:spPr bwMode="auto">
          <a:xfrm>
            <a:off x="539552" y="56780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Connecteur droit 112"/>
          <p:cNvCxnSpPr/>
          <p:nvPr/>
        </p:nvCxnSpPr>
        <p:spPr bwMode="auto">
          <a:xfrm>
            <a:off x="2034952" y="53732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4" name="Connecteur droit 113"/>
          <p:cNvCxnSpPr/>
          <p:nvPr/>
        </p:nvCxnSpPr>
        <p:spPr bwMode="auto">
          <a:xfrm>
            <a:off x="810816" y="5445224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Connecteur droit 114"/>
          <p:cNvCxnSpPr/>
          <p:nvPr/>
        </p:nvCxnSpPr>
        <p:spPr bwMode="auto">
          <a:xfrm>
            <a:off x="1458888" y="5517232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6" name="Connecteur droit 115"/>
          <p:cNvCxnSpPr/>
          <p:nvPr/>
        </p:nvCxnSpPr>
        <p:spPr bwMode="auto">
          <a:xfrm>
            <a:off x="1098848" y="5589240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7" name="Connecteur droit 116"/>
          <p:cNvCxnSpPr/>
          <p:nvPr/>
        </p:nvCxnSpPr>
        <p:spPr bwMode="auto">
          <a:xfrm>
            <a:off x="1170856" y="53732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8" name="Connecteur droit 117"/>
          <p:cNvCxnSpPr/>
          <p:nvPr/>
        </p:nvCxnSpPr>
        <p:spPr bwMode="auto">
          <a:xfrm>
            <a:off x="1890936" y="5661248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9" name="Connecteur droit 118"/>
          <p:cNvCxnSpPr/>
          <p:nvPr/>
        </p:nvCxnSpPr>
        <p:spPr bwMode="auto">
          <a:xfrm>
            <a:off x="2178968" y="5517232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0" name="Connecteur droit 119"/>
          <p:cNvCxnSpPr/>
          <p:nvPr/>
        </p:nvCxnSpPr>
        <p:spPr bwMode="auto">
          <a:xfrm>
            <a:off x="1530896" y="573325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1" name="ZoneTexte 120"/>
          <p:cNvSpPr txBox="1"/>
          <p:nvPr/>
        </p:nvSpPr>
        <p:spPr>
          <a:xfrm>
            <a:off x="3635896" y="1700808"/>
            <a:ext cx="2149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chemeClr val="accent6">
                    <a:lumMod val="75000"/>
                  </a:schemeClr>
                </a:solidFill>
              </a:rPr>
              <a:t>Transcripts</a:t>
            </a: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</a:rPr>
              <a:t> of Gene 1</a:t>
            </a:r>
          </a:p>
          <a:p>
            <a:pPr algn="ctr"/>
            <a:r>
              <a:rPr lang="fr-FR" sz="1600" dirty="0" err="1" smtClean="0">
                <a:solidFill>
                  <a:schemeClr val="accent6">
                    <a:lumMod val="75000"/>
                  </a:schemeClr>
                </a:solidFill>
              </a:rPr>
              <a:t>Genome</a:t>
            </a: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</a:rPr>
              <a:t> A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2" name="Connecteur droit 121"/>
          <p:cNvCxnSpPr/>
          <p:nvPr/>
        </p:nvCxnSpPr>
        <p:spPr bwMode="auto">
          <a:xfrm flipV="1">
            <a:off x="3635896" y="2708920"/>
            <a:ext cx="432048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3" name="Connecteur droit 122"/>
          <p:cNvCxnSpPr/>
          <p:nvPr/>
        </p:nvCxnSpPr>
        <p:spPr bwMode="auto">
          <a:xfrm flipV="1">
            <a:off x="3635896" y="2861320"/>
            <a:ext cx="584448" cy="636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Connecteur droit 123"/>
          <p:cNvCxnSpPr/>
          <p:nvPr/>
        </p:nvCxnSpPr>
        <p:spPr bwMode="auto">
          <a:xfrm>
            <a:off x="3940696" y="3013720"/>
            <a:ext cx="343272" cy="1272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5" name="Connecteur droit 124"/>
          <p:cNvCxnSpPr/>
          <p:nvPr/>
        </p:nvCxnSpPr>
        <p:spPr bwMode="auto">
          <a:xfrm>
            <a:off x="5292080" y="2636912"/>
            <a:ext cx="576064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6" name="Connecteur droit 125"/>
          <p:cNvCxnSpPr/>
          <p:nvPr/>
        </p:nvCxnSpPr>
        <p:spPr bwMode="auto">
          <a:xfrm>
            <a:off x="4211960" y="2780928"/>
            <a:ext cx="288032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Connecteur droit 126"/>
          <p:cNvCxnSpPr/>
          <p:nvPr/>
        </p:nvCxnSpPr>
        <p:spPr bwMode="auto">
          <a:xfrm>
            <a:off x="4860032" y="285293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8" name="Connecteur droit 127"/>
          <p:cNvCxnSpPr/>
          <p:nvPr/>
        </p:nvCxnSpPr>
        <p:spPr bwMode="auto">
          <a:xfrm flipV="1">
            <a:off x="4499992" y="2924944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9" name="Connecteur droit 128"/>
          <p:cNvCxnSpPr/>
          <p:nvPr/>
        </p:nvCxnSpPr>
        <p:spPr bwMode="auto">
          <a:xfrm>
            <a:off x="4427984" y="2564904"/>
            <a:ext cx="576064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Connecteur droit 129"/>
          <p:cNvCxnSpPr/>
          <p:nvPr/>
        </p:nvCxnSpPr>
        <p:spPr bwMode="auto">
          <a:xfrm flipV="1">
            <a:off x="5292080" y="2780928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1" name="Connecteur droit 130"/>
          <p:cNvCxnSpPr/>
          <p:nvPr/>
        </p:nvCxnSpPr>
        <p:spPr bwMode="auto">
          <a:xfrm>
            <a:off x="5580112" y="2852936"/>
            <a:ext cx="144016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2" name="Connecteur droit 131"/>
          <p:cNvCxnSpPr/>
          <p:nvPr/>
        </p:nvCxnSpPr>
        <p:spPr bwMode="auto">
          <a:xfrm>
            <a:off x="4932040" y="3068960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8" name="ZoneTexte 137"/>
          <p:cNvSpPr txBox="1"/>
          <p:nvPr/>
        </p:nvSpPr>
        <p:spPr>
          <a:xfrm>
            <a:off x="6588224" y="1700808"/>
            <a:ext cx="2149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rgbClr val="FF0000"/>
                </a:solidFill>
              </a:rPr>
              <a:t>Transcripts</a:t>
            </a:r>
            <a:r>
              <a:rPr lang="fr-FR" sz="1600" dirty="0" smtClean="0">
                <a:solidFill>
                  <a:srgbClr val="FF0000"/>
                </a:solidFill>
              </a:rPr>
              <a:t> of Gene 1</a:t>
            </a:r>
          </a:p>
          <a:p>
            <a:pPr algn="ctr"/>
            <a:r>
              <a:rPr lang="fr-FR" sz="1600" dirty="0" err="1" smtClean="0">
                <a:solidFill>
                  <a:srgbClr val="FF0000"/>
                </a:solidFill>
              </a:rPr>
              <a:t>Genome</a:t>
            </a:r>
            <a:r>
              <a:rPr lang="fr-FR" sz="1600" dirty="0" smtClean="0">
                <a:solidFill>
                  <a:srgbClr val="FF0000"/>
                </a:solidFill>
              </a:rPr>
              <a:t> B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139" name="Connecteur droit 138"/>
          <p:cNvCxnSpPr/>
          <p:nvPr/>
        </p:nvCxnSpPr>
        <p:spPr bwMode="auto">
          <a:xfrm>
            <a:off x="6372200" y="2564904"/>
            <a:ext cx="648072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0" name="Connecteur droit 139"/>
          <p:cNvCxnSpPr/>
          <p:nvPr/>
        </p:nvCxnSpPr>
        <p:spPr bwMode="auto">
          <a:xfrm flipV="1">
            <a:off x="6660232" y="2861320"/>
            <a:ext cx="512440" cy="636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1" name="Connecteur droit 140"/>
          <p:cNvCxnSpPr/>
          <p:nvPr/>
        </p:nvCxnSpPr>
        <p:spPr bwMode="auto">
          <a:xfrm flipV="1">
            <a:off x="6948264" y="3013720"/>
            <a:ext cx="376808" cy="1272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Connecteur droit 141"/>
          <p:cNvCxnSpPr/>
          <p:nvPr/>
        </p:nvCxnSpPr>
        <p:spPr bwMode="auto">
          <a:xfrm flipV="1">
            <a:off x="8388424" y="2564904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3" name="Connecteur droit 142"/>
          <p:cNvCxnSpPr/>
          <p:nvPr/>
        </p:nvCxnSpPr>
        <p:spPr bwMode="auto">
          <a:xfrm>
            <a:off x="7164288" y="2636912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4" name="Connecteur droit 143"/>
          <p:cNvCxnSpPr/>
          <p:nvPr/>
        </p:nvCxnSpPr>
        <p:spPr bwMode="auto">
          <a:xfrm>
            <a:off x="7812360" y="285293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Connecteur droit 144"/>
          <p:cNvCxnSpPr/>
          <p:nvPr/>
        </p:nvCxnSpPr>
        <p:spPr bwMode="auto">
          <a:xfrm flipV="1">
            <a:off x="7524328" y="2924944"/>
            <a:ext cx="360040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6" name="Connecteur droit 145"/>
          <p:cNvCxnSpPr/>
          <p:nvPr/>
        </p:nvCxnSpPr>
        <p:spPr bwMode="auto">
          <a:xfrm flipV="1">
            <a:off x="7524328" y="2636912"/>
            <a:ext cx="432048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7" name="Connecteur droit 146"/>
          <p:cNvCxnSpPr/>
          <p:nvPr/>
        </p:nvCxnSpPr>
        <p:spPr bwMode="auto">
          <a:xfrm flipV="1">
            <a:off x="8244408" y="2996952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Connecteur droit 147"/>
          <p:cNvCxnSpPr/>
          <p:nvPr/>
        </p:nvCxnSpPr>
        <p:spPr bwMode="auto">
          <a:xfrm>
            <a:off x="8532440" y="285293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9" name="Connecteur droit 148"/>
          <p:cNvCxnSpPr/>
          <p:nvPr/>
        </p:nvCxnSpPr>
        <p:spPr bwMode="auto">
          <a:xfrm>
            <a:off x="7884368" y="3068960"/>
            <a:ext cx="288032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2" name="ZoneTexte 171"/>
          <p:cNvSpPr txBox="1"/>
          <p:nvPr/>
        </p:nvSpPr>
        <p:spPr>
          <a:xfrm>
            <a:off x="429180" y="4746630"/>
            <a:ext cx="1735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Contig of Gene 1</a:t>
            </a:r>
            <a:endParaRPr lang="fr-FR" sz="1600" dirty="0"/>
          </a:p>
        </p:txBody>
      </p:sp>
      <p:cxnSp>
        <p:nvCxnSpPr>
          <p:cNvPr id="174" name="Connecteur droit 173"/>
          <p:cNvCxnSpPr/>
          <p:nvPr/>
        </p:nvCxnSpPr>
        <p:spPr bwMode="auto">
          <a:xfrm>
            <a:off x="251520" y="5949280"/>
            <a:ext cx="259228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2109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21" grpId="0"/>
      <p:bldP spid="138" grpId="0"/>
      <p:bldP spid="17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648072"/>
          </a:xfrm>
        </p:spPr>
        <p:txBody>
          <a:bodyPr>
            <a:normAutofit/>
          </a:bodyPr>
          <a:lstStyle/>
          <a:p>
            <a:r>
              <a:rPr lang="fr-FR" sz="2800" b="1" dirty="0" smtClean="0">
                <a:solidFill>
                  <a:srgbClr val="E46C0A"/>
                </a:solidFill>
              </a:rPr>
              <a:t>Toujours des cas particuliers !</a:t>
            </a:r>
            <a:endParaRPr lang="fr-FR" sz="2800" b="1" dirty="0">
              <a:solidFill>
                <a:srgbClr val="E46C0A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74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Conclusion et discussion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55576" y="1052736"/>
            <a:ext cx="1080120" cy="369332"/>
          </a:xfrm>
          <a:prstGeom prst="rect">
            <a:avLst/>
          </a:prstGeom>
          <a:noFill/>
          <a:ln>
            <a:solidFill>
              <a:schemeClr val="accent3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Diploidy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5436096" y="1052736"/>
            <a:ext cx="1296144" cy="369332"/>
          </a:xfrm>
          <a:prstGeom prst="rect">
            <a:avLst/>
          </a:prstGeom>
          <a:noFill/>
          <a:ln>
            <a:solidFill>
              <a:schemeClr val="accent3">
                <a:lumMod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 err="1"/>
              <a:t>Polyploidy</a:t>
            </a:r>
            <a:endParaRPr lang="fr-FR" dirty="0"/>
          </a:p>
        </p:txBody>
      </p:sp>
      <p:cxnSp>
        <p:nvCxnSpPr>
          <p:cNvPr id="94" name="Connecteur droit 93"/>
          <p:cNvCxnSpPr/>
          <p:nvPr/>
        </p:nvCxnSpPr>
        <p:spPr bwMode="auto">
          <a:xfrm>
            <a:off x="3203848" y="1556792"/>
            <a:ext cx="0" cy="44644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5" name="ZoneTexte 94"/>
          <p:cNvSpPr txBox="1"/>
          <p:nvPr/>
        </p:nvSpPr>
        <p:spPr>
          <a:xfrm>
            <a:off x="251520" y="1794302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Transcripts</a:t>
            </a:r>
            <a:r>
              <a:rPr lang="fr-FR" sz="1600" dirty="0" smtClean="0"/>
              <a:t> of Gene 1</a:t>
            </a:r>
            <a:endParaRPr lang="fr-FR" sz="1600" dirty="0"/>
          </a:p>
        </p:txBody>
      </p:sp>
      <p:cxnSp>
        <p:nvCxnSpPr>
          <p:cNvPr id="96" name="Connecteur droit 95"/>
          <p:cNvCxnSpPr/>
          <p:nvPr/>
        </p:nvCxnSpPr>
        <p:spPr bwMode="auto">
          <a:xfrm>
            <a:off x="251520" y="2636912"/>
            <a:ext cx="288032" cy="72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7" name="Connecteur droit 96"/>
          <p:cNvCxnSpPr/>
          <p:nvPr/>
        </p:nvCxnSpPr>
        <p:spPr bwMode="auto">
          <a:xfrm flipV="1">
            <a:off x="395536" y="2789312"/>
            <a:ext cx="440432" cy="135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Connecteur droit 97"/>
          <p:cNvCxnSpPr/>
          <p:nvPr/>
        </p:nvCxnSpPr>
        <p:spPr bwMode="auto">
          <a:xfrm flipV="1">
            <a:off x="611560" y="2941712"/>
            <a:ext cx="376808" cy="2712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Connecteur droit 98"/>
          <p:cNvCxnSpPr/>
          <p:nvPr/>
        </p:nvCxnSpPr>
        <p:spPr bwMode="auto">
          <a:xfrm flipV="1">
            <a:off x="2051720" y="2420888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Connecteur droit 99"/>
          <p:cNvCxnSpPr/>
          <p:nvPr/>
        </p:nvCxnSpPr>
        <p:spPr bwMode="auto">
          <a:xfrm>
            <a:off x="755576" y="2636912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Connecteur droit 100"/>
          <p:cNvCxnSpPr/>
          <p:nvPr/>
        </p:nvCxnSpPr>
        <p:spPr bwMode="auto">
          <a:xfrm>
            <a:off x="1475656" y="2780928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cteur droit 101"/>
          <p:cNvCxnSpPr/>
          <p:nvPr/>
        </p:nvCxnSpPr>
        <p:spPr bwMode="auto">
          <a:xfrm flipV="1">
            <a:off x="1187624" y="2852936"/>
            <a:ext cx="36004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Connecteur droit 102"/>
          <p:cNvCxnSpPr/>
          <p:nvPr/>
        </p:nvCxnSpPr>
        <p:spPr bwMode="auto">
          <a:xfrm>
            <a:off x="1259632" y="2420888"/>
            <a:ext cx="36004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Connecteur droit 103"/>
          <p:cNvCxnSpPr/>
          <p:nvPr/>
        </p:nvCxnSpPr>
        <p:spPr bwMode="auto">
          <a:xfrm>
            <a:off x="1907704" y="2924944"/>
            <a:ext cx="432048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5" name="Connecteur droit 104"/>
          <p:cNvCxnSpPr/>
          <p:nvPr/>
        </p:nvCxnSpPr>
        <p:spPr bwMode="auto">
          <a:xfrm>
            <a:off x="2195736" y="2780928"/>
            <a:ext cx="432048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6" name="Connecteur droit 105"/>
          <p:cNvCxnSpPr/>
          <p:nvPr/>
        </p:nvCxnSpPr>
        <p:spPr bwMode="auto">
          <a:xfrm>
            <a:off x="1547664" y="2996952"/>
            <a:ext cx="36004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7" name="Grouper 106"/>
          <p:cNvGrpSpPr/>
          <p:nvPr/>
        </p:nvGrpSpPr>
        <p:grpSpPr>
          <a:xfrm>
            <a:off x="1043608" y="3710116"/>
            <a:ext cx="1942289" cy="510972"/>
            <a:chOff x="638572" y="2825417"/>
            <a:chExt cx="2344397" cy="864096"/>
          </a:xfrm>
        </p:grpSpPr>
        <p:sp>
          <p:nvSpPr>
            <p:cNvPr id="108" name="Flèche vers le bas 107"/>
            <p:cNvSpPr/>
            <p:nvPr/>
          </p:nvSpPr>
          <p:spPr bwMode="auto">
            <a:xfrm>
              <a:off x="638572" y="2825417"/>
              <a:ext cx="504056" cy="864096"/>
            </a:xfrm>
            <a:prstGeom prst="downArrow">
              <a:avLst/>
            </a:prstGeom>
            <a:solidFill>
              <a:srgbClr val="80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1420813" y="2947188"/>
              <a:ext cx="1562156" cy="572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dirty="0" err="1" smtClean="0"/>
                <a:t>Assembling</a:t>
              </a:r>
              <a:endParaRPr lang="fr-FR" sz="1600" i="1" dirty="0"/>
            </a:p>
          </p:txBody>
        </p:sp>
      </p:grpSp>
      <p:cxnSp>
        <p:nvCxnSpPr>
          <p:cNvPr id="110" name="Connecteur droit 109"/>
          <p:cNvCxnSpPr/>
          <p:nvPr/>
        </p:nvCxnSpPr>
        <p:spPr bwMode="auto">
          <a:xfrm>
            <a:off x="234752" y="53732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Connecteur droit 110"/>
          <p:cNvCxnSpPr/>
          <p:nvPr/>
        </p:nvCxnSpPr>
        <p:spPr bwMode="auto">
          <a:xfrm>
            <a:off x="387152" y="55256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Connecteur droit 111"/>
          <p:cNvCxnSpPr/>
          <p:nvPr/>
        </p:nvCxnSpPr>
        <p:spPr bwMode="auto">
          <a:xfrm>
            <a:off x="539552" y="56780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Connecteur droit 112"/>
          <p:cNvCxnSpPr/>
          <p:nvPr/>
        </p:nvCxnSpPr>
        <p:spPr bwMode="auto">
          <a:xfrm>
            <a:off x="2034952" y="53732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4" name="Connecteur droit 113"/>
          <p:cNvCxnSpPr/>
          <p:nvPr/>
        </p:nvCxnSpPr>
        <p:spPr bwMode="auto">
          <a:xfrm>
            <a:off x="810816" y="5445224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Connecteur droit 114"/>
          <p:cNvCxnSpPr/>
          <p:nvPr/>
        </p:nvCxnSpPr>
        <p:spPr bwMode="auto">
          <a:xfrm>
            <a:off x="1458888" y="5517232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6" name="Connecteur droit 115"/>
          <p:cNvCxnSpPr/>
          <p:nvPr/>
        </p:nvCxnSpPr>
        <p:spPr bwMode="auto">
          <a:xfrm>
            <a:off x="1098848" y="5589240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7" name="Connecteur droit 116"/>
          <p:cNvCxnSpPr/>
          <p:nvPr/>
        </p:nvCxnSpPr>
        <p:spPr bwMode="auto">
          <a:xfrm>
            <a:off x="1170856" y="537321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8" name="Connecteur droit 117"/>
          <p:cNvCxnSpPr/>
          <p:nvPr/>
        </p:nvCxnSpPr>
        <p:spPr bwMode="auto">
          <a:xfrm>
            <a:off x="1890936" y="5661248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9" name="Connecteur droit 118"/>
          <p:cNvCxnSpPr/>
          <p:nvPr/>
        </p:nvCxnSpPr>
        <p:spPr bwMode="auto">
          <a:xfrm>
            <a:off x="2178968" y="5517232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0" name="Connecteur droit 119"/>
          <p:cNvCxnSpPr/>
          <p:nvPr/>
        </p:nvCxnSpPr>
        <p:spPr bwMode="auto">
          <a:xfrm>
            <a:off x="1530896" y="5733256"/>
            <a:ext cx="4320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1" name="ZoneTexte 120"/>
          <p:cNvSpPr txBox="1"/>
          <p:nvPr/>
        </p:nvSpPr>
        <p:spPr>
          <a:xfrm>
            <a:off x="3635896" y="1700808"/>
            <a:ext cx="2149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chemeClr val="accent6">
                    <a:lumMod val="75000"/>
                  </a:schemeClr>
                </a:solidFill>
              </a:rPr>
              <a:t>Transcripts</a:t>
            </a: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</a:rPr>
              <a:t> of Gene 1</a:t>
            </a:r>
          </a:p>
          <a:p>
            <a:pPr algn="ctr"/>
            <a:r>
              <a:rPr lang="fr-FR" sz="1600" dirty="0" err="1" smtClean="0">
                <a:solidFill>
                  <a:schemeClr val="accent6">
                    <a:lumMod val="75000"/>
                  </a:schemeClr>
                </a:solidFill>
              </a:rPr>
              <a:t>Genome</a:t>
            </a: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</a:rPr>
              <a:t> A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2" name="Connecteur droit 121"/>
          <p:cNvCxnSpPr/>
          <p:nvPr/>
        </p:nvCxnSpPr>
        <p:spPr bwMode="auto">
          <a:xfrm flipV="1">
            <a:off x="3635896" y="2708920"/>
            <a:ext cx="432048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3" name="Connecteur droit 122"/>
          <p:cNvCxnSpPr/>
          <p:nvPr/>
        </p:nvCxnSpPr>
        <p:spPr bwMode="auto">
          <a:xfrm flipV="1">
            <a:off x="3635896" y="2861320"/>
            <a:ext cx="584448" cy="636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Connecteur droit 123"/>
          <p:cNvCxnSpPr/>
          <p:nvPr/>
        </p:nvCxnSpPr>
        <p:spPr bwMode="auto">
          <a:xfrm>
            <a:off x="3940696" y="3013720"/>
            <a:ext cx="343272" cy="1272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5" name="Connecteur droit 124"/>
          <p:cNvCxnSpPr/>
          <p:nvPr/>
        </p:nvCxnSpPr>
        <p:spPr bwMode="auto">
          <a:xfrm>
            <a:off x="5292080" y="2636912"/>
            <a:ext cx="576064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6" name="Connecteur droit 125"/>
          <p:cNvCxnSpPr/>
          <p:nvPr/>
        </p:nvCxnSpPr>
        <p:spPr bwMode="auto">
          <a:xfrm>
            <a:off x="4211960" y="2780928"/>
            <a:ext cx="288032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Connecteur droit 126"/>
          <p:cNvCxnSpPr/>
          <p:nvPr/>
        </p:nvCxnSpPr>
        <p:spPr bwMode="auto">
          <a:xfrm>
            <a:off x="4860032" y="285293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8" name="Connecteur droit 127"/>
          <p:cNvCxnSpPr/>
          <p:nvPr/>
        </p:nvCxnSpPr>
        <p:spPr bwMode="auto">
          <a:xfrm flipV="1">
            <a:off x="4499992" y="2924944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9" name="Connecteur droit 128"/>
          <p:cNvCxnSpPr/>
          <p:nvPr/>
        </p:nvCxnSpPr>
        <p:spPr bwMode="auto">
          <a:xfrm>
            <a:off x="4427984" y="2564904"/>
            <a:ext cx="576064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Connecteur droit 129"/>
          <p:cNvCxnSpPr/>
          <p:nvPr/>
        </p:nvCxnSpPr>
        <p:spPr bwMode="auto">
          <a:xfrm flipV="1">
            <a:off x="5292080" y="2780928"/>
            <a:ext cx="216024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1" name="Connecteur droit 130"/>
          <p:cNvCxnSpPr/>
          <p:nvPr/>
        </p:nvCxnSpPr>
        <p:spPr bwMode="auto">
          <a:xfrm>
            <a:off x="5580112" y="2852936"/>
            <a:ext cx="144016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2" name="Connecteur droit 131"/>
          <p:cNvCxnSpPr/>
          <p:nvPr/>
        </p:nvCxnSpPr>
        <p:spPr bwMode="auto">
          <a:xfrm>
            <a:off x="4932040" y="3068960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33" name="Grouper 132"/>
          <p:cNvGrpSpPr/>
          <p:nvPr/>
        </p:nvGrpSpPr>
        <p:grpSpPr>
          <a:xfrm>
            <a:off x="6012160" y="3710117"/>
            <a:ext cx="1944216" cy="438964"/>
            <a:chOff x="638572" y="2825417"/>
            <a:chExt cx="2344397" cy="864096"/>
          </a:xfrm>
        </p:grpSpPr>
        <p:sp>
          <p:nvSpPr>
            <p:cNvPr id="134" name="Flèche vers le bas 133"/>
            <p:cNvSpPr/>
            <p:nvPr/>
          </p:nvSpPr>
          <p:spPr bwMode="auto">
            <a:xfrm>
              <a:off x="638572" y="2825417"/>
              <a:ext cx="504056" cy="864096"/>
            </a:xfrm>
            <a:prstGeom prst="downArrow">
              <a:avLst/>
            </a:prstGeom>
            <a:solidFill>
              <a:srgbClr val="80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ZoneTexte 134"/>
            <p:cNvSpPr txBox="1"/>
            <p:nvPr/>
          </p:nvSpPr>
          <p:spPr>
            <a:xfrm>
              <a:off x="1420813" y="2947188"/>
              <a:ext cx="1562156" cy="572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dirty="0" err="1" smtClean="0"/>
                <a:t>Assembling</a:t>
              </a:r>
              <a:endParaRPr lang="fr-FR" sz="1600" i="1" dirty="0"/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4716016" y="5085184"/>
            <a:ext cx="3096344" cy="72008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7" name="Rectangle 136"/>
          <p:cNvSpPr/>
          <p:nvPr/>
        </p:nvSpPr>
        <p:spPr bwMode="auto">
          <a:xfrm>
            <a:off x="4716016" y="5157192"/>
            <a:ext cx="3096344" cy="72008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6588224" y="1700808"/>
            <a:ext cx="2149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rgbClr val="FF0000"/>
                </a:solidFill>
              </a:rPr>
              <a:t>Transcripts</a:t>
            </a:r>
            <a:r>
              <a:rPr lang="fr-FR" sz="1600" dirty="0" smtClean="0">
                <a:solidFill>
                  <a:srgbClr val="FF0000"/>
                </a:solidFill>
              </a:rPr>
              <a:t> of Gene 1</a:t>
            </a:r>
          </a:p>
          <a:p>
            <a:pPr algn="ctr"/>
            <a:r>
              <a:rPr lang="fr-FR" sz="1600" dirty="0" err="1" smtClean="0">
                <a:solidFill>
                  <a:srgbClr val="FF0000"/>
                </a:solidFill>
              </a:rPr>
              <a:t>Genome</a:t>
            </a:r>
            <a:r>
              <a:rPr lang="fr-FR" sz="1600" dirty="0" smtClean="0">
                <a:solidFill>
                  <a:srgbClr val="FF0000"/>
                </a:solidFill>
              </a:rPr>
              <a:t> B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139" name="Connecteur droit 138"/>
          <p:cNvCxnSpPr/>
          <p:nvPr/>
        </p:nvCxnSpPr>
        <p:spPr bwMode="auto">
          <a:xfrm>
            <a:off x="6372200" y="2564904"/>
            <a:ext cx="648072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0" name="Connecteur droit 139"/>
          <p:cNvCxnSpPr/>
          <p:nvPr/>
        </p:nvCxnSpPr>
        <p:spPr bwMode="auto">
          <a:xfrm flipV="1">
            <a:off x="6660232" y="2861320"/>
            <a:ext cx="512440" cy="636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1" name="Connecteur droit 140"/>
          <p:cNvCxnSpPr/>
          <p:nvPr/>
        </p:nvCxnSpPr>
        <p:spPr bwMode="auto">
          <a:xfrm flipV="1">
            <a:off x="6948264" y="3013720"/>
            <a:ext cx="376808" cy="1272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2" name="Connecteur droit 141"/>
          <p:cNvCxnSpPr/>
          <p:nvPr/>
        </p:nvCxnSpPr>
        <p:spPr bwMode="auto">
          <a:xfrm flipV="1">
            <a:off x="8388424" y="2564904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3" name="Connecteur droit 142"/>
          <p:cNvCxnSpPr/>
          <p:nvPr/>
        </p:nvCxnSpPr>
        <p:spPr bwMode="auto">
          <a:xfrm>
            <a:off x="7164288" y="2636912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4" name="Connecteur droit 143"/>
          <p:cNvCxnSpPr/>
          <p:nvPr/>
        </p:nvCxnSpPr>
        <p:spPr bwMode="auto">
          <a:xfrm>
            <a:off x="7812360" y="285293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5" name="Connecteur droit 144"/>
          <p:cNvCxnSpPr/>
          <p:nvPr/>
        </p:nvCxnSpPr>
        <p:spPr bwMode="auto">
          <a:xfrm flipV="1">
            <a:off x="7524328" y="2924944"/>
            <a:ext cx="360040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6" name="Connecteur droit 145"/>
          <p:cNvCxnSpPr/>
          <p:nvPr/>
        </p:nvCxnSpPr>
        <p:spPr bwMode="auto">
          <a:xfrm flipV="1">
            <a:off x="7524328" y="2636912"/>
            <a:ext cx="432048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7" name="Connecteur droit 146"/>
          <p:cNvCxnSpPr/>
          <p:nvPr/>
        </p:nvCxnSpPr>
        <p:spPr bwMode="auto">
          <a:xfrm flipV="1">
            <a:off x="8244408" y="2996952"/>
            <a:ext cx="432048" cy="1440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8" name="Connecteur droit 147"/>
          <p:cNvCxnSpPr/>
          <p:nvPr/>
        </p:nvCxnSpPr>
        <p:spPr bwMode="auto">
          <a:xfrm>
            <a:off x="8532440" y="285293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9" name="Connecteur droit 148"/>
          <p:cNvCxnSpPr/>
          <p:nvPr/>
        </p:nvCxnSpPr>
        <p:spPr bwMode="auto">
          <a:xfrm>
            <a:off x="7884368" y="3068960"/>
            <a:ext cx="288032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0" name="Connecteur droit 149"/>
          <p:cNvCxnSpPr/>
          <p:nvPr/>
        </p:nvCxnSpPr>
        <p:spPr bwMode="auto">
          <a:xfrm>
            <a:off x="4716016" y="551723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" name="Connecteur droit 150"/>
          <p:cNvCxnSpPr/>
          <p:nvPr/>
        </p:nvCxnSpPr>
        <p:spPr bwMode="auto">
          <a:xfrm>
            <a:off x="6651848" y="551723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" name="Connecteur droit 151"/>
          <p:cNvCxnSpPr/>
          <p:nvPr/>
        </p:nvCxnSpPr>
        <p:spPr bwMode="auto">
          <a:xfrm>
            <a:off x="7020272" y="5949280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3" name="Connecteur droit 152"/>
          <p:cNvCxnSpPr/>
          <p:nvPr/>
        </p:nvCxnSpPr>
        <p:spPr bwMode="auto">
          <a:xfrm>
            <a:off x="6012160" y="551723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4" name="Connecteur droit 153"/>
          <p:cNvCxnSpPr/>
          <p:nvPr/>
        </p:nvCxnSpPr>
        <p:spPr bwMode="auto">
          <a:xfrm>
            <a:off x="6228184" y="645333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5" name="Connecteur droit 154"/>
          <p:cNvCxnSpPr/>
          <p:nvPr/>
        </p:nvCxnSpPr>
        <p:spPr bwMode="auto">
          <a:xfrm>
            <a:off x="5148064" y="6381328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6" name="Connecteur droit 155"/>
          <p:cNvCxnSpPr/>
          <p:nvPr/>
        </p:nvCxnSpPr>
        <p:spPr bwMode="auto">
          <a:xfrm>
            <a:off x="6804248" y="6309320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7" name="Connecteur droit 156"/>
          <p:cNvCxnSpPr/>
          <p:nvPr/>
        </p:nvCxnSpPr>
        <p:spPr bwMode="auto">
          <a:xfrm>
            <a:off x="4940424" y="609329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8" name="Connecteur droit 157"/>
          <p:cNvCxnSpPr/>
          <p:nvPr/>
        </p:nvCxnSpPr>
        <p:spPr bwMode="auto">
          <a:xfrm>
            <a:off x="5868144" y="5805264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9" name="Connecteur droit 158"/>
          <p:cNvCxnSpPr/>
          <p:nvPr/>
        </p:nvCxnSpPr>
        <p:spPr bwMode="auto">
          <a:xfrm>
            <a:off x="5580112" y="5661248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0" name="Connecteur droit 159"/>
          <p:cNvCxnSpPr/>
          <p:nvPr/>
        </p:nvCxnSpPr>
        <p:spPr bwMode="auto">
          <a:xfrm>
            <a:off x="6228184" y="6021288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" name="Connecteur droit 160"/>
          <p:cNvCxnSpPr/>
          <p:nvPr/>
        </p:nvCxnSpPr>
        <p:spPr bwMode="auto">
          <a:xfrm>
            <a:off x="5364088" y="551723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2" name="Connecteur droit 161"/>
          <p:cNvCxnSpPr/>
          <p:nvPr/>
        </p:nvCxnSpPr>
        <p:spPr bwMode="auto">
          <a:xfrm>
            <a:off x="4932040" y="5661248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3" name="Connecteur droit 162"/>
          <p:cNvCxnSpPr/>
          <p:nvPr/>
        </p:nvCxnSpPr>
        <p:spPr bwMode="auto">
          <a:xfrm>
            <a:off x="5084440" y="5813648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4" name="Connecteur droit 163"/>
          <p:cNvCxnSpPr/>
          <p:nvPr/>
        </p:nvCxnSpPr>
        <p:spPr bwMode="auto">
          <a:xfrm>
            <a:off x="7308304" y="609329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5" name="Connecteur droit 164"/>
          <p:cNvCxnSpPr/>
          <p:nvPr/>
        </p:nvCxnSpPr>
        <p:spPr bwMode="auto">
          <a:xfrm>
            <a:off x="6588224" y="5805264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6" name="Connecteur droit 165"/>
          <p:cNvCxnSpPr/>
          <p:nvPr/>
        </p:nvCxnSpPr>
        <p:spPr bwMode="auto">
          <a:xfrm>
            <a:off x="4499992" y="587727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7" name="Connecteur droit 166"/>
          <p:cNvCxnSpPr/>
          <p:nvPr/>
        </p:nvCxnSpPr>
        <p:spPr bwMode="auto">
          <a:xfrm>
            <a:off x="7308304" y="5733256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8" name="Connecteur droit 167"/>
          <p:cNvCxnSpPr/>
          <p:nvPr/>
        </p:nvCxnSpPr>
        <p:spPr bwMode="auto">
          <a:xfrm>
            <a:off x="7380312" y="551723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9" name="Connecteur droit 168"/>
          <p:cNvCxnSpPr/>
          <p:nvPr/>
        </p:nvCxnSpPr>
        <p:spPr bwMode="auto">
          <a:xfrm>
            <a:off x="5508104" y="6021288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0" name="Connecteur droit 169"/>
          <p:cNvCxnSpPr/>
          <p:nvPr/>
        </p:nvCxnSpPr>
        <p:spPr bwMode="auto">
          <a:xfrm>
            <a:off x="7452320" y="623731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1" name="Connecteur droit 170"/>
          <p:cNvCxnSpPr/>
          <p:nvPr/>
        </p:nvCxnSpPr>
        <p:spPr bwMode="auto">
          <a:xfrm>
            <a:off x="5868144" y="6237312"/>
            <a:ext cx="43204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2" name="ZoneTexte 171"/>
          <p:cNvSpPr txBox="1"/>
          <p:nvPr/>
        </p:nvSpPr>
        <p:spPr>
          <a:xfrm>
            <a:off x="429180" y="4746630"/>
            <a:ext cx="1735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Contig of Gene 1</a:t>
            </a:r>
            <a:endParaRPr lang="fr-FR" sz="1600" dirty="0"/>
          </a:p>
        </p:txBody>
      </p:sp>
      <p:sp>
        <p:nvSpPr>
          <p:cNvPr id="173" name="ZoneTexte 172"/>
          <p:cNvSpPr txBox="1"/>
          <p:nvPr/>
        </p:nvSpPr>
        <p:spPr>
          <a:xfrm>
            <a:off x="4993941" y="4674622"/>
            <a:ext cx="2602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chemeClr val="accent6">
                    <a:lumMod val="75000"/>
                  </a:schemeClr>
                </a:solidFill>
              </a:rPr>
              <a:t>Chimeric</a:t>
            </a: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1600" dirty="0" smtClean="0">
                <a:solidFill>
                  <a:srgbClr val="FF6600"/>
                </a:solidFill>
              </a:rPr>
              <a:t>Contig</a:t>
            </a: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fr-FR" sz="1600" dirty="0">
                <a:solidFill>
                  <a:srgbClr val="FF6600"/>
                </a:solidFill>
              </a:rPr>
              <a:t>G</a:t>
            </a:r>
            <a:r>
              <a:rPr lang="fr-FR" sz="1600" dirty="0" smtClean="0">
                <a:solidFill>
                  <a:srgbClr val="FF6600"/>
                </a:solidFill>
              </a:rPr>
              <a:t>ene 1</a:t>
            </a:r>
            <a:endParaRPr lang="fr-FR" sz="1600" dirty="0">
              <a:solidFill>
                <a:srgbClr val="FF6600"/>
              </a:solidFill>
            </a:endParaRPr>
          </a:p>
        </p:txBody>
      </p:sp>
      <p:cxnSp>
        <p:nvCxnSpPr>
          <p:cNvPr id="174" name="Connecteur droit 173"/>
          <p:cNvCxnSpPr/>
          <p:nvPr/>
        </p:nvCxnSpPr>
        <p:spPr bwMode="auto">
          <a:xfrm>
            <a:off x="251520" y="5949280"/>
            <a:ext cx="259228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4065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21" grpId="0"/>
      <p:bldP spid="136" grpId="0" animBg="1"/>
      <p:bldP spid="137" grpId="0" animBg="1"/>
      <p:bldP spid="138" grpId="0"/>
      <p:bldP spid="172" grpId="0"/>
      <p:bldP spid="17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46C0A"/>
                </a:solidFill>
              </a:rPr>
              <a:t>Avant un projet NGS ?</a:t>
            </a:r>
            <a:br>
              <a:rPr lang="fr-FR" dirty="0" smtClean="0">
                <a:solidFill>
                  <a:srgbClr val="E46C0A"/>
                </a:solidFill>
              </a:rPr>
            </a:br>
            <a:r>
              <a:rPr lang="fr-FR" sz="1600" dirty="0" smtClean="0">
                <a:solidFill>
                  <a:srgbClr val="E46C0A"/>
                </a:solidFill>
              </a:rPr>
              <a:t> </a:t>
            </a:r>
            <a:endParaRPr lang="fr-FR" sz="1600" dirty="0">
              <a:solidFill>
                <a:srgbClr val="E46C0A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11560" y="1412776"/>
            <a:ext cx="8424936" cy="4896543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Séquencer </a:t>
            </a:r>
            <a:r>
              <a:rPr lang="fr-FR" dirty="0" smtClean="0">
                <a:solidFill>
                  <a:srgbClr val="E46C0A"/>
                </a:solidFill>
              </a:rPr>
              <a:t>pour quoi faire 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Clarifier la question à laquelle on veut répondre</a:t>
            </a:r>
            <a:endParaRPr lang="fr-FR" dirty="0"/>
          </a:p>
          <a:p>
            <a:r>
              <a:rPr lang="fr-FR" dirty="0" smtClean="0"/>
              <a:t>Séquencer qui ?</a:t>
            </a:r>
          </a:p>
          <a:p>
            <a:pPr lvl="1"/>
            <a:r>
              <a:rPr lang="fr-FR" dirty="0" smtClean="0"/>
              <a:t>Choix des </a:t>
            </a:r>
            <a:r>
              <a:rPr lang="fr-FR" dirty="0" smtClean="0">
                <a:solidFill>
                  <a:srgbClr val="E46C0A"/>
                </a:solidFill>
              </a:rPr>
              <a:t>individus</a:t>
            </a:r>
            <a:r>
              <a:rPr lang="fr-FR" dirty="0" smtClean="0"/>
              <a:t>, du type </a:t>
            </a:r>
            <a:r>
              <a:rPr lang="fr-FR" dirty="0" smtClean="0">
                <a:solidFill>
                  <a:srgbClr val="E46C0A"/>
                </a:solidFill>
              </a:rPr>
              <a:t>de tissu</a:t>
            </a:r>
            <a:r>
              <a:rPr lang="fr-FR" dirty="0" smtClean="0"/>
              <a:t>, de la </a:t>
            </a:r>
            <a:r>
              <a:rPr lang="fr-FR" dirty="0" smtClean="0">
                <a:solidFill>
                  <a:srgbClr val="E46C0A"/>
                </a:solidFill>
              </a:rPr>
              <a:t>date</a:t>
            </a:r>
            <a:r>
              <a:rPr lang="fr-FR" dirty="0" smtClean="0"/>
              <a:t> de prélèvement</a:t>
            </a:r>
          </a:p>
          <a:p>
            <a:pPr lvl="1"/>
            <a:r>
              <a:rPr lang="fr-FR" dirty="0" smtClean="0"/>
              <a:t>Garder les individus vivants ou au moins de l’ADN (</a:t>
            </a:r>
            <a:r>
              <a:rPr lang="fr-FR" dirty="0" err="1" smtClean="0">
                <a:solidFill>
                  <a:srgbClr val="E46C0A"/>
                </a:solidFill>
              </a:rPr>
              <a:t>re</a:t>
            </a:r>
            <a:r>
              <a:rPr lang="fr-FR" dirty="0" smtClean="0">
                <a:solidFill>
                  <a:srgbClr val="E46C0A"/>
                </a:solidFill>
              </a:rPr>
              <a:t>-séquençage</a:t>
            </a:r>
            <a:r>
              <a:rPr lang="fr-FR" dirty="0" smtClean="0"/>
              <a:t>)</a:t>
            </a:r>
          </a:p>
          <a:p>
            <a:r>
              <a:rPr lang="fr-FR" dirty="0" smtClean="0"/>
              <a:t>Séquencer quoi ?</a:t>
            </a:r>
          </a:p>
          <a:p>
            <a:pPr lvl="1"/>
            <a:r>
              <a:rPr lang="fr-FR" dirty="0" smtClean="0">
                <a:solidFill>
                  <a:srgbClr val="E46C0A"/>
                </a:solidFill>
              </a:rPr>
              <a:t>Génome</a:t>
            </a:r>
            <a:r>
              <a:rPr lang="fr-FR" dirty="0" smtClean="0"/>
              <a:t> ? </a:t>
            </a:r>
            <a:r>
              <a:rPr lang="fr-FR" dirty="0" err="1" smtClean="0">
                <a:solidFill>
                  <a:srgbClr val="E46C0A"/>
                </a:solidFill>
              </a:rPr>
              <a:t>Transcriptome</a:t>
            </a:r>
            <a:r>
              <a:rPr lang="fr-FR" dirty="0" smtClean="0"/>
              <a:t> ? Les deux ?</a:t>
            </a:r>
          </a:p>
          <a:p>
            <a:r>
              <a:rPr lang="fr-FR" dirty="0" smtClean="0"/>
              <a:t>Séquencer combien ?</a:t>
            </a:r>
          </a:p>
          <a:p>
            <a:pPr lvl="1"/>
            <a:r>
              <a:rPr lang="fr-FR" dirty="0" smtClean="0"/>
              <a:t>Nombre d’individus =&gt; puissance </a:t>
            </a:r>
            <a:r>
              <a:rPr lang="fr-FR" dirty="0" smtClean="0">
                <a:solidFill>
                  <a:srgbClr val="E46C0A"/>
                </a:solidFill>
              </a:rPr>
              <a:t>statistique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Nombre de </a:t>
            </a:r>
            <a:r>
              <a:rPr lang="fr-FR" dirty="0" err="1" smtClean="0"/>
              <a:t>reads</a:t>
            </a:r>
            <a:r>
              <a:rPr lang="fr-FR" dirty="0" smtClean="0"/>
              <a:t> par individu (</a:t>
            </a:r>
            <a:r>
              <a:rPr lang="fr-FR" dirty="0" smtClean="0">
                <a:solidFill>
                  <a:srgbClr val="E46C0A"/>
                </a:solidFill>
              </a:rPr>
              <a:t>profondeur</a:t>
            </a:r>
            <a:r>
              <a:rPr lang="fr-FR" dirty="0" smtClean="0"/>
              <a:t>) =&gt; fiabilité, chevauchement</a:t>
            </a:r>
          </a:p>
          <a:p>
            <a:pPr lvl="1"/>
            <a:r>
              <a:rPr lang="fr-FR" dirty="0" smtClean="0"/>
              <a:t>Choix de la technologie ...</a:t>
            </a:r>
          </a:p>
          <a:p>
            <a:r>
              <a:rPr lang="fr-FR" dirty="0" smtClean="0"/>
              <a:t>Evaluer les ressources nécessaires</a:t>
            </a:r>
            <a:endParaRPr lang="fr-FR" dirty="0"/>
          </a:p>
          <a:p>
            <a:pPr lvl="1"/>
            <a:r>
              <a:rPr lang="fr-FR" dirty="0" smtClean="0">
                <a:solidFill>
                  <a:srgbClr val="FF6600"/>
                </a:solidFill>
              </a:rPr>
              <a:t>CPU, stockage </a:t>
            </a:r>
            <a:r>
              <a:rPr lang="fr-FR" dirty="0" smtClean="0"/>
              <a:t>et … </a:t>
            </a:r>
            <a:r>
              <a:rPr lang="fr-FR" b="1" dirty="0" smtClean="0">
                <a:solidFill>
                  <a:srgbClr val="FF6600"/>
                </a:solidFill>
              </a:rPr>
              <a:t>temps humain </a:t>
            </a:r>
            <a:r>
              <a:rPr lang="fr-FR" dirty="0" smtClean="0"/>
              <a:t>(CDD, partenaires, sous-traiter)</a:t>
            </a:r>
          </a:p>
          <a:p>
            <a:pPr lvl="1"/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75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Conclusion et discussion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27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76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Conclusion et discussion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908720"/>
            <a:ext cx="5256584" cy="4614377"/>
          </a:xfrm>
          <a:prstGeom prst="rect">
            <a:avLst/>
          </a:prstGeom>
        </p:spPr>
      </p:pic>
      <p:sp>
        <p:nvSpPr>
          <p:cNvPr id="14" name="Titre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648072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E46C0A"/>
                </a:solidFill>
              </a:rPr>
              <a:t>Un domaine d’avenir ?</a:t>
            </a:r>
            <a:endParaRPr lang="fr-FR" sz="3600" b="1" dirty="0">
              <a:solidFill>
                <a:srgbClr val="E46C0A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79512" y="2132856"/>
            <a:ext cx="3240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Evolution des </a:t>
            </a:r>
            <a:r>
              <a:rPr lang="fr-FR" dirty="0" smtClean="0">
                <a:solidFill>
                  <a:srgbClr val="E46C0A"/>
                </a:solidFill>
              </a:rPr>
              <a:t>technologies</a:t>
            </a:r>
            <a:r>
              <a:rPr lang="fr-FR" dirty="0" smtClean="0"/>
              <a:t> de séquençages </a:t>
            </a:r>
          </a:p>
          <a:p>
            <a:pPr algn="ctr"/>
            <a:endParaRPr lang="fr-FR" dirty="0" smtClean="0">
              <a:sym typeface="Wingdings"/>
            </a:endParaRPr>
          </a:p>
          <a:p>
            <a:pPr algn="ctr"/>
            <a:r>
              <a:rPr lang="fr-FR" dirty="0" smtClean="0">
                <a:sym typeface="Wingdings"/>
              </a:rPr>
              <a:t> </a:t>
            </a:r>
          </a:p>
          <a:p>
            <a:pPr algn="ctr"/>
            <a:endParaRPr lang="fr-FR" dirty="0">
              <a:sym typeface="Wingdings"/>
            </a:endParaRPr>
          </a:p>
          <a:p>
            <a:pPr algn="ctr"/>
            <a:r>
              <a:rPr lang="fr-FR" dirty="0" smtClean="0">
                <a:sym typeface="Wingdings"/>
              </a:rPr>
              <a:t>Evolution de la</a:t>
            </a:r>
            <a:r>
              <a:rPr lang="fr-FR" dirty="0" smtClean="0">
                <a:solidFill>
                  <a:srgbClr val="E46C0A"/>
                </a:solidFill>
                <a:sym typeface="Wingdings"/>
              </a:rPr>
              <a:t> demande </a:t>
            </a:r>
            <a:r>
              <a:rPr lang="fr-FR" dirty="0" smtClean="0">
                <a:sym typeface="Wingdings"/>
              </a:rPr>
              <a:t>en </a:t>
            </a:r>
            <a:r>
              <a:rPr lang="fr-FR" dirty="0" err="1" smtClean="0">
                <a:sym typeface="Wingdings"/>
              </a:rPr>
              <a:t>bioinformaticiens</a:t>
            </a:r>
            <a:r>
              <a:rPr lang="fr-FR" dirty="0" smtClean="0">
                <a:sym typeface="Wingdings"/>
              </a:rPr>
              <a:t> !!</a:t>
            </a:r>
            <a:endParaRPr lang="fr-FR" dirty="0"/>
          </a:p>
        </p:txBody>
      </p:sp>
      <p:sp>
        <p:nvSpPr>
          <p:cNvPr id="16" name="Flèche vers le bas 15"/>
          <p:cNvSpPr/>
          <p:nvPr/>
        </p:nvSpPr>
        <p:spPr>
          <a:xfrm>
            <a:off x="1547664" y="2852936"/>
            <a:ext cx="360040" cy="576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8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475656" y="260648"/>
            <a:ext cx="5915000" cy="778098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accent6">
                    <a:lumMod val="75000"/>
                  </a:schemeClr>
                </a:solidFill>
              </a:rPr>
              <a:t>Le plus simple a été fait ?</a:t>
            </a:r>
            <a:endParaRPr lang="fr-F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77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dirty="0" smtClean="0">
                <a:solidFill>
                  <a:srgbClr val="74734C"/>
                </a:solidFill>
                <a:latin typeface="Arial" pitchFamily="34" charset="0"/>
              </a:rPr>
              <a:t>Conclusion et discussion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704856" cy="52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3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11" name="Titre 3"/>
          <p:cNvSpPr txBox="1">
            <a:spLocks/>
          </p:cNvSpPr>
          <p:nvPr/>
        </p:nvSpPr>
        <p:spPr>
          <a:xfrm>
            <a:off x="467544" y="404664"/>
            <a:ext cx="8229600" cy="868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E46C0A"/>
                </a:solidFill>
              </a:rPr>
              <a:t>Autres Applications</a:t>
            </a:r>
            <a:endParaRPr lang="fr-FR" sz="3600" b="1" dirty="0">
              <a:solidFill>
                <a:srgbClr val="E46C0A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04" y="2276872"/>
            <a:ext cx="4420096" cy="28885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56176" y="5733256"/>
            <a:ext cx="2839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</a:t>
            </a:r>
            <a:r>
              <a:rPr lang="fr-FR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www.lirmm.fr</a:t>
            </a:r>
            <a:r>
              <a:rPr lang="fr-F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/~</a:t>
            </a:r>
            <a:r>
              <a:rPr lang="fr-FR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vberry</a:t>
            </a:r>
            <a:r>
              <a:rPr lang="fr-F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/Recherche/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9552" y="1772816"/>
            <a:ext cx="7848872" cy="3340968"/>
          </a:xfrm>
        </p:spPr>
        <p:txBody>
          <a:bodyPr>
            <a:normAutofit fontScale="92500" lnSpcReduction="20000"/>
          </a:bodyPr>
          <a:lstStyle/>
          <a:p>
            <a:r>
              <a:rPr lang="fr-FR" sz="2400" dirty="0" smtClean="0"/>
              <a:t>Etude de la </a:t>
            </a:r>
            <a:r>
              <a:rPr lang="fr-FR" sz="2400" dirty="0" smtClean="0">
                <a:solidFill>
                  <a:srgbClr val="E46C0A"/>
                </a:solidFill>
              </a:rPr>
              <a:t>structure</a:t>
            </a:r>
            <a:r>
              <a:rPr lang="fr-FR" sz="2400" dirty="0" smtClean="0"/>
              <a:t> de protéines.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 smtClean="0"/>
              <a:t>Analyse </a:t>
            </a:r>
            <a:r>
              <a:rPr lang="fr-FR" sz="2400" dirty="0" smtClean="0">
                <a:solidFill>
                  <a:srgbClr val="E46C0A"/>
                </a:solidFill>
              </a:rPr>
              <a:t>phylogénétiques</a:t>
            </a:r>
          </a:p>
          <a:p>
            <a:endParaRPr lang="fr-FR" sz="2400" dirty="0">
              <a:solidFill>
                <a:srgbClr val="E46C0A"/>
              </a:solidFill>
            </a:endParaRPr>
          </a:p>
          <a:p>
            <a:r>
              <a:rPr lang="fr-FR" sz="2400" dirty="0" smtClean="0"/>
              <a:t>Etude de l’</a:t>
            </a:r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expression</a:t>
            </a:r>
            <a:r>
              <a:rPr lang="fr-FR" sz="2400" dirty="0" smtClean="0"/>
              <a:t> des </a:t>
            </a:r>
          </a:p>
          <a:p>
            <a:pPr marL="0" indent="0">
              <a:buNone/>
            </a:pPr>
            <a:r>
              <a:rPr lang="fr-FR" sz="2400" dirty="0"/>
              <a:t> </a:t>
            </a:r>
            <a:r>
              <a:rPr lang="fr-FR" sz="2400" dirty="0" smtClean="0"/>
              <a:t>    gènes</a:t>
            </a:r>
          </a:p>
          <a:p>
            <a:pPr marL="0" indent="0">
              <a:buNone/>
            </a:pPr>
            <a:endParaRPr lang="fr-FR" sz="2400" dirty="0" smtClean="0"/>
          </a:p>
          <a:p>
            <a:r>
              <a:rPr lang="fr-FR" sz="2400" dirty="0" smtClean="0"/>
              <a:t>Autre : Police criminelle ? Analyse</a:t>
            </a:r>
          </a:p>
          <a:p>
            <a:pPr marL="0" indent="0">
              <a:buNone/>
            </a:pPr>
            <a:r>
              <a:rPr lang="fr-FR" sz="2400" dirty="0"/>
              <a:t> </a:t>
            </a:r>
            <a:r>
              <a:rPr lang="fr-FR" sz="2400" dirty="0" smtClean="0"/>
              <a:t>    d’ADN ancien ? …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endParaRPr lang="fr-FR" sz="2400" dirty="0" smtClean="0"/>
          </a:p>
          <a:p>
            <a:pPr marL="1371600" lvl="3" indent="0">
              <a:buNone/>
            </a:pP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323475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2198" y="332656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fr-FR" sz="3600" b="1" dirty="0" smtClean="0">
                <a:solidFill>
                  <a:schemeClr val="accent6">
                    <a:lumMod val="75000"/>
                  </a:schemeClr>
                </a:solidFill>
              </a:rPr>
              <a:t>La </a:t>
            </a:r>
            <a:r>
              <a:rPr lang="fr-FR" sz="3600" b="1" dirty="0" err="1" smtClean="0">
                <a:solidFill>
                  <a:schemeClr val="accent6">
                    <a:lumMod val="75000"/>
                  </a:schemeClr>
                </a:solidFill>
              </a:rPr>
              <a:t>bioinfo</a:t>
            </a:r>
            <a:r>
              <a:rPr lang="fr-FR" sz="3600" b="1" dirty="0" smtClean="0">
                <a:solidFill>
                  <a:schemeClr val="accent6">
                    <a:lumMod val="75000"/>
                  </a:schemeClr>
                </a:solidFill>
              </a:rPr>
              <a:t> : comment faire ?</a:t>
            </a:r>
            <a:endParaRPr lang="fr-FR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1"/>
            <a:ext cx="914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fr-FR" sz="1700" i="1" smtClean="0">
                <a:solidFill>
                  <a:srgbClr val="74734C"/>
                </a:solidFill>
                <a:latin typeface="Arial" pitchFamily="34" charset="0"/>
              </a:rPr>
              <a:t>Introduction</a:t>
            </a:r>
            <a:endParaRPr lang="fr-FR" sz="1700" i="1" dirty="0">
              <a:solidFill>
                <a:srgbClr val="74734C"/>
              </a:solidFill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19872" y="1484784"/>
            <a:ext cx="1377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</a:rPr>
              <a:t>Ligne de </a:t>
            </a:r>
          </a:p>
          <a:p>
            <a:pPr algn="ctr"/>
            <a:r>
              <a:rPr lang="fr-FR" dirty="0" smtClean="0">
                <a:solidFill>
                  <a:srgbClr val="FF6600"/>
                </a:solidFill>
              </a:rPr>
              <a:t>Commande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03848" y="5085184"/>
            <a:ext cx="1571454" cy="64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</a:rPr>
              <a:t>Interface graphique</a:t>
            </a:r>
            <a:endParaRPr lang="fr-FR" dirty="0">
              <a:solidFill>
                <a:srgbClr val="FF6600"/>
              </a:solidFill>
            </a:endParaRPr>
          </a:p>
        </p:txBody>
      </p:sp>
      <p:cxnSp>
        <p:nvCxnSpPr>
          <p:cNvPr id="17" name="Connecteur droit 16"/>
          <p:cNvCxnSpPr/>
          <p:nvPr/>
        </p:nvCxnSpPr>
        <p:spPr bwMode="auto">
          <a:xfrm flipH="1">
            <a:off x="3491880" y="3717032"/>
            <a:ext cx="55801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692696"/>
            <a:ext cx="4104456" cy="289317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789040"/>
            <a:ext cx="4104456" cy="292845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060848"/>
            <a:ext cx="2664296" cy="288495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9552" y="5157192"/>
            <a:ext cx="194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</a:rPr>
              <a:t>Cluster de Calcul</a:t>
            </a:r>
            <a:endParaRPr lang="fr-FR" dirty="0">
              <a:solidFill>
                <a:srgbClr val="FF6600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 bwMode="auto">
          <a:xfrm flipH="1">
            <a:off x="3059832" y="2132856"/>
            <a:ext cx="432048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cteur droit avec flèche 25"/>
          <p:cNvCxnSpPr/>
          <p:nvPr/>
        </p:nvCxnSpPr>
        <p:spPr bwMode="auto">
          <a:xfrm flipH="1" flipV="1">
            <a:off x="3059832" y="4077072"/>
            <a:ext cx="720080" cy="8640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92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46162</TotalTime>
  <Words>3892</Words>
  <Application>Microsoft Macintosh PowerPoint</Application>
  <PresentationFormat>Présentation à l'écran (4:3)</PresentationFormat>
  <Paragraphs>1107</Paragraphs>
  <Slides>77</Slides>
  <Notes>39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78" baseType="lpstr">
      <vt:lpstr>Thème Office</vt:lpstr>
      <vt:lpstr>INTRODUCTION A LA BIOINFORMATIQUE             Tunis, Septembre 2015</vt:lpstr>
      <vt:lpstr>     NGS : des reads aux SNPs</vt:lpstr>
      <vt:lpstr>La bioinformatique ? Kezako ?</vt:lpstr>
      <vt:lpstr>Applications : Santé humaine</vt:lpstr>
      <vt:lpstr>Présentation PowerPoint</vt:lpstr>
      <vt:lpstr>Présentation PowerPoint</vt:lpstr>
      <vt:lpstr>Présentation PowerPoint</vt:lpstr>
      <vt:lpstr>Présentation PowerPoint</vt:lpstr>
      <vt:lpstr>La bioinfo : comment faire ?</vt:lpstr>
      <vt:lpstr>Pourquoi un serveur de calcul ?</vt:lpstr>
      <vt:lpstr>Des données spécifiques …. …. Des outils spécifiques !</vt:lpstr>
      <vt:lpstr>L’environnement Linux</vt:lpstr>
      <vt:lpstr>Interface : Galaxy</vt:lpstr>
      <vt:lpstr>Interface : Galaxy</vt:lpstr>
      <vt:lpstr>Interface : Galaxy</vt:lpstr>
      <vt:lpstr>Interface : iPlant Collaborative</vt:lpstr>
      <vt:lpstr>Interface : iPlant Collaborative</vt:lpstr>
      <vt:lpstr>     NGS : des reads aux SNPs</vt:lpstr>
      <vt:lpstr>Qu’est ce qu’un Read ??</vt:lpstr>
      <vt:lpstr>Qualité d’un nucléotide</vt:lpstr>
      <vt:lpstr>Comment stocker cette information ?</vt:lpstr>
      <vt:lpstr>Comment stocker cette information ?</vt:lpstr>
      <vt:lpstr>Comment stocker cette information ?</vt:lpstr>
      <vt:lpstr>Préparation des reads : nettoyage</vt:lpstr>
      <vt:lpstr>Préparation : Suppression Tag et Adaptateurs</vt:lpstr>
      <vt:lpstr>Visualisation des reads : FastqC</vt:lpstr>
      <vt:lpstr>     NGS : des reads aux SNPs</vt:lpstr>
      <vt:lpstr>Intuition, problématique</vt:lpstr>
      <vt:lpstr>Intuition, problématique</vt:lpstr>
      <vt:lpstr>Exemple</vt:lpstr>
      <vt:lpstr>Exemple</vt:lpstr>
      <vt:lpstr>Premières approches gloutonnes </vt:lpstr>
      <vt:lpstr>Premières approches gloutonnes </vt:lpstr>
      <vt:lpstr>Premières approches gloutonnes </vt:lpstr>
      <vt:lpstr>Premières approches gloutonnes </vt:lpstr>
      <vt:lpstr>Premières approches gloutonnes </vt:lpstr>
      <vt:lpstr>Premières approches gloutonnes </vt:lpstr>
      <vt:lpstr>Approche par graphe de chevauchement</vt:lpstr>
      <vt:lpstr>Approche par graphe de chevauchement</vt:lpstr>
      <vt:lpstr>Approche par graphe de chevauchement</vt:lpstr>
      <vt:lpstr>Approche par graphe de chevauchement</vt:lpstr>
      <vt:lpstr>Résultat de l’assemblage : le format fasta</vt:lpstr>
      <vt:lpstr>     NGS : des reads aux SNPs</vt:lpstr>
      <vt:lpstr>Où trouver un génome de référence  </vt:lpstr>
      <vt:lpstr>Problématique  </vt:lpstr>
      <vt:lpstr>Problématique  </vt:lpstr>
      <vt:lpstr>Problématique  </vt:lpstr>
      <vt:lpstr>Problématique  </vt:lpstr>
      <vt:lpstr>Approches Brute </vt:lpstr>
      <vt:lpstr>Approches par graines et arbre de suffixe</vt:lpstr>
      <vt:lpstr>Approches par graines et arbre de suffixe</vt:lpstr>
      <vt:lpstr>Approches par graines et arbre de suffixe</vt:lpstr>
      <vt:lpstr>Approches par table de suffixe</vt:lpstr>
      <vt:lpstr>Approches par table de suffixe</vt:lpstr>
      <vt:lpstr>Approches par table de suffixe</vt:lpstr>
      <vt:lpstr>Concrètement, comment réaliser un mapping ?</vt:lpstr>
      <vt:lpstr>Format de sortie d’un mapping</vt:lpstr>
      <vt:lpstr>Format de sortie d’un mapping :</vt:lpstr>
      <vt:lpstr>Format de sortie d’un mapping :</vt:lpstr>
      <vt:lpstr>Comment caractériser le mapping?</vt:lpstr>
      <vt:lpstr>     NGS : des reads aux SNPs</vt:lpstr>
      <vt:lpstr>Mais qu’est ce qu’un SNP ?</vt:lpstr>
      <vt:lpstr>Mais qu’est ce qu’un SNP ?</vt:lpstr>
      <vt:lpstr>Mais qu’est ce qu’un SNP ?</vt:lpstr>
      <vt:lpstr>Approche par séquence consensus</vt:lpstr>
      <vt:lpstr>Approche par séquence consensus</vt:lpstr>
      <vt:lpstr>Approche probablisite</vt:lpstr>
      <vt:lpstr>Approche probablisite</vt:lpstr>
      <vt:lpstr>Objectif final : une matrice de génotypage</vt:lpstr>
      <vt:lpstr>     NGS : des reads aux SNPs</vt:lpstr>
      <vt:lpstr>La bioinfo c’est aussi …</vt:lpstr>
      <vt:lpstr>Toujours des cas particuliers !</vt:lpstr>
      <vt:lpstr>Toujours des cas particuliers !</vt:lpstr>
      <vt:lpstr>Toujours des cas particuliers !</vt:lpstr>
      <vt:lpstr>Avant un projet NGS ?  </vt:lpstr>
      <vt:lpstr>Un domaine d’avenir ?</vt:lpstr>
      <vt:lpstr>Le plus simple a été fait ?</vt:lpstr>
    </vt:vector>
  </TitlesOfParts>
  <Company>clinigenetics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</dc:title>
  <dc:creator>ranwez</dc:creator>
  <cp:lastModifiedBy>Holtz Yan</cp:lastModifiedBy>
  <cp:revision>330</cp:revision>
  <cp:lastPrinted>2015-09-29T21:11:45Z</cp:lastPrinted>
  <dcterms:created xsi:type="dcterms:W3CDTF">2003-01-23T15:36:40Z</dcterms:created>
  <dcterms:modified xsi:type="dcterms:W3CDTF">2015-09-29T21:13:35Z</dcterms:modified>
</cp:coreProperties>
</file>